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Default Extension="ppt" ContentType="application/vnd.ms-powerpoint"/>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0" r:id="rId2"/>
    <p:sldId id="550" r:id="rId3"/>
    <p:sldId id="544" r:id="rId4"/>
    <p:sldId id="545" r:id="rId5"/>
    <p:sldId id="546" r:id="rId6"/>
    <p:sldId id="547" r:id="rId7"/>
    <p:sldId id="548" r:id="rId8"/>
    <p:sldId id="557" r:id="rId9"/>
    <p:sldId id="551" r:id="rId10"/>
    <p:sldId id="552" r:id="rId11"/>
    <p:sldId id="577" r:id="rId12"/>
    <p:sldId id="578" r:id="rId13"/>
    <p:sldId id="579" r:id="rId14"/>
    <p:sldId id="580" r:id="rId15"/>
    <p:sldId id="581" r:id="rId16"/>
    <p:sldId id="582" r:id="rId17"/>
    <p:sldId id="583" r:id="rId18"/>
    <p:sldId id="584" r:id="rId19"/>
    <p:sldId id="558" r:id="rId20"/>
    <p:sldId id="559" r:id="rId21"/>
    <p:sldId id="560" r:id="rId22"/>
    <p:sldId id="561" r:id="rId23"/>
    <p:sldId id="562" r:id="rId24"/>
    <p:sldId id="563" r:id="rId25"/>
    <p:sldId id="564" r:id="rId26"/>
    <p:sldId id="565" r:id="rId27"/>
    <p:sldId id="566" r:id="rId28"/>
    <p:sldId id="567" r:id="rId29"/>
    <p:sldId id="568" r:id="rId30"/>
    <p:sldId id="569" r:id="rId31"/>
    <p:sldId id="570" r:id="rId32"/>
    <p:sldId id="571" r:id="rId33"/>
    <p:sldId id="572" r:id="rId34"/>
    <p:sldId id="573" r:id="rId35"/>
    <p:sldId id="574" r:id="rId36"/>
    <p:sldId id="575" r:id="rId37"/>
    <p:sldId id="576" r:id="rId38"/>
    <p:sldId id="554" r:id="rId39"/>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Arial" charset="0"/>
      </a:defRPr>
    </a:lvl1pPr>
    <a:lvl2pPr marL="457200" algn="l" rtl="0" fontAlgn="base">
      <a:spcBef>
        <a:spcPct val="0"/>
      </a:spcBef>
      <a:spcAft>
        <a:spcPct val="0"/>
      </a:spcAft>
      <a:defRPr sz="2400" kern="1200">
        <a:solidFill>
          <a:schemeClr val="tx1"/>
        </a:solidFill>
        <a:latin typeface="Arial" charset="0"/>
        <a:ea typeface="ＭＳ Ｐゴシック"/>
        <a:cs typeface="Arial" charset="0"/>
      </a:defRPr>
    </a:lvl2pPr>
    <a:lvl3pPr marL="914400" algn="l" rtl="0" fontAlgn="base">
      <a:spcBef>
        <a:spcPct val="0"/>
      </a:spcBef>
      <a:spcAft>
        <a:spcPct val="0"/>
      </a:spcAft>
      <a:defRPr sz="2400" kern="1200">
        <a:solidFill>
          <a:schemeClr val="tx1"/>
        </a:solidFill>
        <a:latin typeface="Arial" charset="0"/>
        <a:ea typeface="ＭＳ Ｐゴシック"/>
        <a:cs typeface="Arial" charset="0"/>
      </a:defRPr>
    </a:lvl3pPr>
    <a:lvl4pPr marL="1371600" algn="l" rtl="0" fontAlgn="base">
      <a:spcBef>
        <a:spcPct val="0"/>
      </a:spcBef>
      <a:spcAft>
        <a:spcPct val="0"/>
      </a:spcAft>
      <a:defRPr sz="2400" kern="1200">
        <a:solidFill>
          <a:schemeClr val="tx1"/>
        </a:solidFill>
        <a:latin typeface="Arial" charset="0"/>
        <a:ea typeface="ＭＳ Ｐゴシック"/>
        <a:cs typeface="Arial" charset="0"/>
      </a:defRPr>
    </a:lvl4pPr>
    <a:lvl5pPr marL="1828800" algn="l" rtl="0" fontAlgn="base">
      <a:spcBef>
        <a:spcPct val="0"/>
      </a:spcBef>
      <a:spcAft>
        <a:spcPct val="0"/>
      </a:spcAft>
      <a:defRPr sz="2400" kern="1200">
        <a:solidFill>
          <a:schemeClr val="tx1"/>
        </a:solidFill>
        <a:latin typeface="Arial" charset="0"/>
        <a:ea typeface="ＭＳ Ｐゴシック"/>
        <a:cs typeface="Arial" charset="0"/>
      </a:defRPr>
    </a:lvl5pPr>
    <a:lvl6pPr marL="2286000" algn="l" defTabSz="914400" rtl="0" eaLnBrk="1" latinLnBrk="0" hangingPunct="1">
      <a:defRPr sz="2400" kern="1200">
        <a:solidFill>
          <a:schemeClr val="tx1"/>
        </a:solidFill>
        <a:latin typeface="Arial" charset="0"/>
        <a:ea typeface="ＭＳ Ｐゴシック"/>
        <a:cs typeface="Arial" charset="0"/>
      </a:defRPr>
    </a:lvl6pPr>
    <a:lvl7pPr marL="2743200" algn="l" defTabSz="914400" rtl="0" eaLnBrk="1" latinLnBrk="0" hangingPunct="1">
      <a:defRPr sz="2400" kern="1200">
        <a:solidFill>
          <a:schemeClr val="tx1"/>
        </a:solidFill>
        <a:latin typeface="Arial" charset="0"/>
        <a:ea typeface="ＭＳ Ｐゴシック"/>
        <a:cs typeface="Arial" charset="0"/>
      </a:defRPr>
    </a:lvl7pPr>
    <a:lvl8pPr marL="3200400" algn="l" defTabSz="914400" rtl="0" eaLnBrk="1" latinLnBrk="0" hangingPunct="1">
      <a:defRPr sz="2400" kern="1200">
        <a:solidFill>
          <a:schemeClr val="tx1"/>
        </a:solidFill>
        <a:latin typeface="Arial" charset="0"/>
        <a:ea typeface="ＭＳ Ｐゴシック"/>
        <a:cs typeface="Arial" charset="0"/>
      </a:defRPr>
    </a:lvl8pPr>
    <a:lvl9pPr marL="3657600" algn="l" defTabSz="914400" rtl="0" eaLnBrk="1" latinLnBrk="0" hangingPunct="1">
      <a:defRPr sz="2400" kern="1200">
        <a:solidFill>
          <a:schemeClr val="tx1"/>
        </a:solidFill>
        <a:latin typeface="Arial" charset="0"/>
        <a:ea typeface="ＭＳ Ｐゴシック"/>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0066FF"/>
    <a:srgbClr val="6699FF"/>
    <a:srgbClr val="99CCFF"/>
    <a:srgbClr val="4D4D4D"/>
    <a:srgbClr val="FFCC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76" autoAdjust="0"/>
  </p:normalViewPr>
  <p:slideViewPr>
    <p:cSldViewPr snapToGrid="0">
      <p:cViewPr varScale="1">
        <p:scale>
          <a:sx n="103" d="100"/>
          <a:sy n="103" d="100"/>
        </p:scale>
        <p:origin x="-2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4306" name="Rectangle 2"/>
          <p:cNvSpPr>
            <a:spLocks noGrp="1" noChangeArrowheads="1"/>
          </p:cNvSpPr>
          <p:nvPr>
            <p:ph type="hdr" sz="quarter"/>
          </p:nvPr>
        </p:nvSpPr>
        <p:spPr bwMode="auto">
          <a:xfrm>
            <a:off x="1" y="0"/>
            <a:ext cx="298274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charset="-128"/>
                <a:cs typeface="+mn-cs"/>
              </a:defRPr>
            </a:lvl1pPr>
          </a:lstStyle>
          <a:p>
            <a:pPr>
              <a:defRPr/>
            </a:pPr>
            <a:endParaRPr lang="en-US"/>
          </a:p>
        </p:txBody>
      </p:sp>
      <p:sp>
        <p:nvSpPr>
          <p:cNvPr id="354307" name="Rectangle 3"/>
          <p:cNvSpPr>
            <a:spLocks noGrp="1" noChangeArrowheads="1"/>
          </p:cNvSpPr>
          <p:nvPr>
            <p:ph type="dt" sz="quarter" idx="1"/>
          </p:nvPr>
        </p:nvSpPr>
        <p:spPr bwMode="auto">
          <a:xfrm>
            <a:off x="3897513" y="0"/>
            <a:ext cx="298274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charset="-128"/>
                <a:cs typeface="+mn-cs"/>
              </a:defRPr>
            </a:lvl1pPr>
          </a:lstStyle>
          <a:p>
            <a:pPr>
              <a:defRPr/>
            </a:pPr>
            <a:endParaRPr lang="en-US"/>
          </a:p>
        </p:txBody>
      </p:sp>
      <p:sp>
        <p:nvSpPr>
          <p:cNvPr id="354308" name="Rectangle 4"/>
          <p:cNvSpPr>
            <a:spLocks noGrp="1" noChangeArrowheads="1"/>
          </p:cNvSpPr>
          <p:nvPr>
            <p:ph type="ftr" sz="quarter" idx="2"/>
          </p:nvPr>
        </p:nvSpPr>
        <p:spPr bwMode="auto">
          <a:xfrm>
            <a:off x="1" y="8829675"/>
            <a:ext cx="298274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charset="-128"/>
                <a:cs typeface="+mn-cs"/>
              </a:defRPr>
            </a:lvl1pPr>
          </a:lstStyle>
          <a:p>
            <a:pPr>
              <a:defRPr/>
            </a:pPr>
            <a:endParaRPr lang="en-US"/>
          </a:p>
        </p:txBody>
      </p:sp>
      <p:sp>
        <p:nvSpPr>
          <p:cNvPr id="354309" name="Rectangle 5"/>
          <p:cNvSpPr>
            <a:spLocks noGrp="1" noChangeArrowheads="1"/>
          </p:cNvSpPr>
          <p:nvPr>
            <p:ph type="sldNum" sz="quarter" idx="3"/>
          </p:nvPr>
        </p:nvSpPr>
        <p:spPr bwMode="auto">
          <a:xfrm>
            <a:off x="3897513" y="8829675"/>
            <a:ext cx="298274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charset="-128"/>
                <a:cs typeface="+mn-cs"/>
              </a:defRPr>
            </a:lvl1pPr>
          </a:lstStyle>
          <a:p>
            <a:pPr>
              <a:defRPr/>
            </a:pPr>
            <a:fld id="{D3670FBE-48B5-4165-8EC8-98E9F8D801B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82742" cy="465138"/>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defTabSz="931863" eaLnBrk="0" hangingPunct="0">
              <a:defRPr sz="1200">
                <a:ea typeface="ＭＳ Ｐゴシック" charset="-128"/>
                <a:cs typeface="+mn-cs"/>
              </a:defRPr>
            </a:lvl1pPr>
          </a:lstStyle>
          <a:p>
            <a:pPr>
              <a:defRPr/>
            </a:pPr>
            <a:endParaRPr lang="en-US"/>
          </a:p>
        </p:txBody>
      </p:sp>
      <p:sp>
        <p:nvSpPr>
          <p:cNvPr id="3075" name="Rectangle 3"/>
          <p:cNvSpPr>
            <a:spLocks noGrp="1" noChangeArrowheads="1"/>
          </p:cNvSpPr>
          <p:nvPr>
            <p:ph type="dt" idx="1"/>
          </p:nvPr>
        </p:nvSpPr>
        <p:spPr bwMode="auto">
          <a:xfrm>
            <a:off x="3899071" y="0"/>
            <a:ext cx="2982742" cy="465138"/>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defTabSz="931863" eaLnBrk="0" hangingPunct="0">
              <a:defRPr sz="1200">
                <a:ea typeface="ＭＳ Ｐゴシック" charset="-128"/>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7887" y="4416426"/>
            <a:ext cx="5046040" cy="4183063"/>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31264"/>
            <a:ext cx="2982742" cy="465137"/>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defTabSz="931863" eaLnBrk="0" hangingPunct="0">
              <a:defRPr sz="1200">
                <a:ea typeface="ＭＳ Ｐゴシック"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99071" y="8831264"/>
            <a:ext cx="2982742" cy="465137"/>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defTabSz="931863" eaLnBrk="0" hangingPunct="0">
              <a:defRPr sz="1200">
                <a:ea typeface="ＭＳ Ｐゴシック" charset="-128"/>
                <a:cs typeface="+mn-cs"/>
              </a:defRPr>
            </a:lvl1pPr>
          </a:lstStyle>
          <a:p>
            <a:pPr>
              <a:defRPr/>
            </a:pPr>
            <a:fld id="{868AE338-9CB5-4507-863F-DB4E7279BAF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6E849624-3906-42B9-9A60-88B1B1231F19}" type="slidenum">
              <a:rPr lang="en-US" smtClean="0">
                <a:ea typeface="ＭＳ Ｐゴシック"/>
                <a:cs typeface="ＭＳ Ｐゴシック"/>
              </a:rPr>
              <a:pPr/>
              <a:t>1</a:t>
            </a:fld>
            <a:endParaRPr lang="en-US" smtClean="0">
              <a:ea typeface="ＭＳ Ｐゴシック"/>
              <a:cs typeface="ＭＳ Ｐゴシック"/>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6E849624-3906-42B9-9A60-88B1B1231F19}" type="slidenum">
              <a:rPr lang="en-US" smtClean="0">
                <a:ea typeface="ＭＳ Ｐゴシック"/>
                <a:cs typeface="ＭＳ Ｐゴシック"/>
              </a:rPr>
              <a:pPr/>
              <a:t>10</a:t>
            </a:fld>
            <a:endParaRPr lang="en-US" smtClean="0">
              <a:ea typeface="ＭＳ Ｐゴシック"/>
              <a:cs typeface="ＭＳ Ｐゴシック"/>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5DE9F1-341C-4B34-9318-E8AA18C511A4}" type="slidenum">
              <a:rPr lang="en-US"/>
              <a:pPr/>
              <a:t>11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9F1D44-893A-47A7-B7AD-8F91959265B0}" type="slidenum">
              <a:rPr lang="en-US"/>
              <a:pPr/>
              <a:t>12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17A02A-7CF9-496E-82D8-75714DCD84E5}" type="slidenum">
              <a:rPr lang="en-US"/>
              <a:pPr/>
              <a:t>13</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D26C6B-2F2B-4704-82F6-97AA1B7AA01F}" type="slidenum">
              <a:rPr lang="en-US"/>
              <a:pPr/>
              <a:t>14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81A2E7-667D-48B2-A339-C53BC88EB3D1}" type="slidenum">
              <a:rPr lang="en-US"/>
              <a:pPr/>
              <a:t>15</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F17900-381C-4EF5-93C6-AEB98B85C0FE}" type="slidenum">
              <a:rPr lang="en-US"/>
              <a:pPr/>
              <a:t>16</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DB27A-3B92-477F-84B6-A5D0B18B4973}" type="slidenum">
              <a:rPr lang="en-US"/>
              <a:pPr/>
              <a:t>17</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E5F243-3D3B-41A8-849A-7F85E95E16D1}" type="slidenum">
              <a:rPr lang="en-US"/>
              <a:pPr/>
              <a:t>18</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80F2A-752C-4C82-A628-EE9CEF207C3C}" type="slidenum">
              <a:rPr lang="en-US"/>
              <a:pPr/>
              <a:t>27</a:t>
            </a:fld>
            <a:endParaRPr 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6E849624-3906-42B9-9A60-88B1B1231F19}" type="slidenum">
              <a:rPr lang="en-US" smtClean="0">
                <a:ea typeface="ＭＳ Ｐゴシック"/>
                <a:cs typeface="ＭＳ Ｐゴシック"/>
              </a:rPr>
              <a:pPr/>
              <a:t>2</a:t>
            </a:fld>
            <a:endParaRPr lang="en-US" smtClean="0">
              <a:ea typeface="ＭＳ Ｐゴシック"/>
              <a:cs typeface="ＭＳ Ｐゴシック"/>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92ECC3-27EC-45A5-AF3E-23B5E7ACD459}" type="slidenum">
              <a:rPr lang="en-US"/>
              <a:pPr/>
              <a:t>35</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xfrm>
            <a:off x="688805" y="4416426"/>
            <a:ext cx="5504204" cy="4183063"/>
          </a:xfrm>
          <a:noFill/>
          <a:ln/>
        </p:spPr>
        <p:txBody>
          <a:bodyPr/>
          <a:lstStyle/>
          <a:p>
            <a:endParaRPr lang="en-US" smtClean="0">
              <a:ea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xfrm>
            <a:off x="688805" y="4416426"/>
            <a:ext cx="5504204" cy="4183063"/>
          </a:xfrm>
          <a:noFill/>
          <a:ln/>
        </p:spPr>
        <p:txBody>
          <a:bodyPr/>
          <a:lstStyle/>
          <a:p>
            <a:endParaRPr lang="en-US" smtClean="0">
              <a:ea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xfrm>
            <a:off x="688805" y="4416426"/>
            <a:ext cx="5504204" cy="4183063"/>
          </a:xfrm>
          <a:noFill/>
          <a:ln/>
        </p:spPr>
        <p:txBody>
          <a:bodyPr/>
          <a:lstStyle/>
          <a:p>
            <a:endParaRPr lang="en-US" dirty="0" smtClean="0">
              <a:ea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xfrm>
            <a:off x="688805" y="4416426"/>
            <a:ext cx="5504204" cy="4183063"/>
          </a:xfrm>
          <a:noFill/>
          <a:ln/>
        </p:spPr>
        <p:txBody>
          <a:bodyPr/>
          <a:lstStyle/>
          <a:p>
            <a:endParaRPr lang="en-US" dirty="0" smtClean="0">
              <a:ea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xfrm>
            <a:off x="688805" y="4416426"/>
            <a:ext cx="5504204" cy="4183063"/>
          </a:xfrm>
          <a:noFill/>
          <a:ln/>
        </p:spPr>
        <p:txBody>
          <a:bodyPr/>
          <a:lstStyle/>
          <a:p>
            <a:endParaRPr lang="en-US" dirty="0" smtClean="0">
              <a:ea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xfrm>
            <a:off x="688805" y="4416426"/>
            <a:ext cx="5504204" cy="4183063"/>
          </a:xfrm>
          <a:noFill/>
          <a:ln/>
        </p:spPr>
        <p:txBody>
          <a:bodyPr/>
          <a:lstStyle/>
          <a:p>
            <a:endParaRPr lang="en-US" dirty="0" smtClean="0">
              <a:ea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xfrm>
            <a:off x="688805" y="4416426"/>
            <a:ext cx="5504204" cy="4183063"/>
          </a:xfrm>
          <a:noFill/>
          <a:ln/>
        </p:spPr>
        <p:txBody>
          <a:bodyPr/>
          <a:lstStyle/>
          <a:p>
            <a:endParaRPr lang="en-US" dirty="0" smtClean="0">
              <a:ea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6E849624-3906-42B9-9A60-88B1B1231F19}" type="slidenum">
              <a:rPr lang="en-US" smtClean="0">
                <a:ea typeface="ＭＳ Ｐゴシック"/>
                <a:cs typeface="ＭＳ Ｐゴシック"/>
              </a:rPr>
              <a:pPr/>
              <a:t>9</a:t>
            </a:fld>
            <a:endParaRPr lang="en-US" smtClean="0">
              <a:ea typeface="ＭＳ Ｐゴシック"/>
              <a:cs typeface="ＭＳ Ｐゴシック"/>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2E70B-CC08-4E30-9BEF-8677E41AE5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890479-072C-4BE3-A4BE-71DAB96ED2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533400"/>
            <a:ext cx="19621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533400"/>
            <a:ext cx="57340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6CD12B-0C1E-4C0B-98CD-0BB4EA263E3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752600"/>
            <a:ext cx="3848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752600"/>
            <a:ext cx="3848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744995-A0B4-4633-8BC1-A4868511295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723322A-154F-4798-949A-FE4E1D9528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19554C-E1CC-4D39-BE69-814652029B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2357F1-1926-4A56-A43B-7DAFFA9FFBD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752600"/>
            <a:ext cx="3848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752600"/>
            <a:ext cx="3848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1B4CEE-0F13-41F1-86B6-6738197E39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4FFEB13-15AC-4531-A982-A8ECD0B7C9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2E905BA-0275-4F46-B61B-B85BCE246C2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001DACA-B47F-44DD-966B-AE716C5CA9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07F468-B74E-4B13-9514-6E66565AE6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94A88D-EA4F-409F-A79A-60C806B013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533400"/>
            <a:ext cx="7848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90600" y="1752600"/>
            <a:ext cx="7848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38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ea typeface="ＭＳ Ｐゴシック"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ea typeface="ＭＳ Ｐゴシック" charset="-128"/>
                <a:cs typeface="+mn-cs"/>
              </a:defRPr>
            </a:lvl1pPr>
          </a:lstStyle>
          <a:p>
            <a:pPr>
              <a:defRPr/>
            </a:pPr>
            <a:fld id="{0BAA09F4-39C1-4FE7-BCD3-977E3D9C8B2A}" type="slidenum">
              <a:rPr lang="en-US"/>
              <a:pPr>
                <a:defRPr/>
              </a:pPr>
              <a:t>‹#›</a:t>
            </a:fld>
            <a:endParaRPr lang="en-US"/>
          </a:p>
        </p:txBody>
      </p:sp>
      <p:sp>
        <p:nvSpPr>
          <p:cNvPr id="1031" name="Rectangle 7"/>
          <p:cNvSpPr>
            <a:spLocks noChangeArrowheads="1"/>
          </p:cNvSpPr>
          <p:nvPr userDrawn="1"/>
        </p:nvSpPr>
        <p:spPr bwMode="auto">
          <a:xfrm>
            <a:off x="0" y="0"/>
            <a:ext cx="914400" cy="2895600"/>
          </a:xfrm>
          <a:prstGeom prst="rect">
            <a:avLst/>
          </a:prstGeom>
          <a:solidFill>
            <a:srgbClr val="FFA619"/>
          </a:solidFill>
          <a:ln w="9525">
            <a:noFill/>
            <a:miter lim="800000"/>
            <a:headEnd/>
            <a:tailEnd/>
          </a:ln>
        </p:spPr>
        <p:txBody>
          <a:bodyPr wrap="none" anchor="ctr"/>
          <a:lstStyle/>
          <a:p>
            <a:pPr eaLnBrk="0" hangingPunct="0">
              <a:defRPr/>
            </a:pPr>
            <a:endParaRPr lang="en-US">
              <a:ea typeface="ＭＳ Ｐゴシック" charset="-128"/>
              <a:cs typeface="+mn-cs"/>
            </a:endParaRPr>
          </a:p>
        </p:txBody>
      </p:sp>
      <p:sp>
        <p:nvSpPr>
          <p:cNvPr id="1032" name="Rectangle 8"/>
          <p:cNvSpPr>
            <a:spLocks noChangeArrowheads="1"/>
          </p:cNvSpPr>
          <p:nvPr userDrawn="1"/>
        </p:nvSpPr>
        <p:spPr bwMode="auto">
          <a:xfrm>
            <a:off x="0" y="152400"/>
            <a:ext cx="914400" cy="1106488"/>
          </a:xfrm>
          <a:prstGeom prst="rect">
            <a:avLst/>
          </a:prstGeom>
          <a:solidFill>
            <a:srgbClr val="173F7B"/>
          </a:solidFill>
          <a:ln w="9525">
            <a:noFill/>
            <a:miter lim="800000"/>
            <a:headEnd/>
            <a:tailEnd/>
          </a:ln>
        </p:spPr>
        <p:txBody>
          <a:bodyPr wrap="none" anchor="ctr"/>
          <a:lstStyle/>
          <a:p>
            <a:pPr eaLnBrk="0" hangingPunct="0">
              <a:defRPr/>
            </a:pPr>
            <a:endParaRPr lang="en-US">
              <a:ea typeface="ＭＳ Ｐゴシック" charset="-128"/>
              <a:cs typeface="+mn-cs"/>
            </a:endParaRPr>
          </a:p>
        </p:txBody>
      </p:sp>
      <p:sp>
        <p:nvSpPr>
          <p:cNvPr id="1033" name="Rectangle 9"/>
          <p:cNvSpPr>
            <a:spLocks noChangeArrowheads="1"/>
          </p:cNvSpPr>
          <p:nvPr userDrawn="1"/>
        </p:nvSpPr>
        <p:spPr bwMode="auto">
          <a:xfrm>
            <a:off x="0" y="1447800"/>
            <a:ext cx="914400" cy="198438"/>
          </a:xfrm>
          <a:prstGeom prst="rect">
            <a:avLst/>
          </a:prstGeom>
          <a:solidFill>
            <a:srgbClr val="CE1D21"/>
          </a:solidFill>
          <a:ln w="9525">
            <a:noFill/>
            <a:miter lim="800000"/>
            <a:headEnd/>
            <a:tailEnd/>
          </a:ln>
        </p:spPr>
        <p:txBody>
          <a:bodyPr wrap="none" anchor="ctr"/>
          <a:lstStyle/>
          <a:p>
            <a:pPr eaLnBrk="0" hangingPunct="0">
              <a:defRPr/>
            </a:pPr>
            <a:endParaRPr lang="en-US">
              <a:ea typeface="ＭＳ Ｐゴシック" charset="-128"/>
              <a:cs typeface="+mn-cs"/>
            </a:endParaRPr>
          </a:p>
        </p:txBody>
      </p:sp>
      <p:sp>
        <p:nvSpPr>
          <p:cNvPr id="1040" name="Rectangle 16"/>
          <p:cNvSpPr>
            <a:spLocks noChangeArrowheads="1"/>
          </p:cNvSpPr>
          <p:nvPr userDrawn="1"/>
        </p:nvSpPr>
        <p:spPr bwMode="auto">
          <a:xfrm>
            <a:off x="0" y="1828800"/>
            <a:ext cx="914400" cy="681038"/>
          </a:xfrm>
          <a:prstGeom prst="rect">
            <a:avLst/>
          </a:prstGeom>
          <a:solidFill>
            <a:srgbClr val="CE1D21"/>
          </a:solidFill>
          <a:ln w="9525">
            <a:noFill/>
            <a:miter lim="800000"/>
            <a:headEnd/>
            <a:tailEnd/>
          </a:ln>
        </p:spPr>
        <p:txBody>
          <a:bodyPr wrap="none" anchor="ctr"/>
          <a:lstStyle/>
          <a:p>
            <a:pPr eaLnBrk="0" hangingPunct="0">
              <a:defRPr/>
            </a:pPr>
            <a:endParaRPr lang="en-US">
              <a:ea typeface="ＭＳ Ｐゴシック" charset="-128"/>
              <a:cs typeface="+mn-cs"/>
            </a:endParaRPr>
          </a:p>
        </p:txBody>
      </p:sp>
      <p:pic>
        <p:nvPicPr>
          <p:cNvPr id="1035" name="Picture 20" descr="MF_4C_H-(2)"/>
          <p:cNvPicPr>
            <a:picLocks noChangeAspect="1" noChangeArrowheads="1"/>
          </p:cNvPicPr>
          <p:nvPr userDrawn="1"/>
        </p:nvPicPr>
        <p:blipFill>
          <a:blip r:embed="rId15" cstate="print"/>
          <a:srcRect/>
          <a:stretch>
            <a:fillRect/>
          </a:stretch>
        </p:blipFill>
        <p:spPr bwMode="auto">
          <a:xfrm>
            <a:off x="7015163" y="6200775"/>
            <a:ext cx="1816100" cy="500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rtl="0" eaLnBrk="0" fontAlgn="base" hangingPunct="0">
        <a:spcBef>
          <a:spcPct val="0"/>
        </a:spcBef>
        <a:spcAft>
          <a:spcPct val="0"/>
        </a:spcAft>
        <a:defRPr sz="3600">
          <a:solidFill>
            <a:srgbClr val="CE1D21"/>
          </a:solidFill>
          <a:latin typeface="+mj-lt"/>
          <a:ea typeface="+mj-ea"/>
          <a:cs typeface="ＭＳ Ｐゴシック"/>
        </a:defRPr>
      </a:lvl1pPr>
      <a:lvl2pPr algn="l" rtl="0" eaLnBrk="0" fontAlgn="base" hangingPunct="0">
        <a:spcBef>
          <a:spcPct val="0"/>
        </a:spcBef>
        <a:spcAft>
          <a:spcPct val="0"/>
        </a:spcAft>
        <a:defRPr sz="3600">
          <a:solidFill>
            <a:srgbClr val="CE1D21"/>
          </a:solidFill>
          <a:latin typeface="Swis721 Md BT" pitchFamily="34" charset="0"/>
          <a:ea typeface="ＭＳ Ｐゴシック" charset="-128"/>
          <a:cs typeface="ＭＳ Ｐゴシック"/>
        </a:defRPr>
      </a:lvl2pPr>
      <a:lvl3pPr algn="l" rtl="0" eaLnBrk="0" fontAlgn="base" hangingPunct="0">
        <a:spcBef>
          <a:spcPct val="0"/>
        </a:spcBef>
        <a:spcAft>
          <a:spcPct val="0"/>
        </a:spcAft>
        <a:defRPr sz="3600">
          <a:solidFill>
            <a:srgbClr val="CE1D21"/>
          </a:solidFill>
          <a:latin typeface="Swis721 Md BT" pitchFamily="34" charset="0"/>
          <a:ea typeface="ＭＳ Ｐゴシック" charset="-128"/>
          <a:cs typeface="ＭＳ Ｐゴシック"/>
        </a:defRPr>
      </a:lvl3pPr>
      <a:lvl4pPr algn="l" rtl="0" eaLnBrk="0" fontAlgn="base" hangingPunct="0">
        <a:spcBef>
          <a:spcPct val="0"/>
        </a:spcBef>
        <a:spcAft>
          <a:spcPct val="0"/>
        </a:spcAft>
        <a:defRPr sz="3600">
          <a:solidFill>
            <a:srgbClr val="CE1D21"/>
          </a:solidFill>
          <a:latin typeface="Swis721 Md BT" pitchFamily="34" charset="0"/>
          <a:ea typeface="ＭＳ Ｐゴシック" charset="-128"/>
          <a:cs typeface="ＭＳ Ｐゴシック"/>
        </a:defRPr>
      </a:lvl4pPr>
      <a:lvl5pPr algn="l" rtl="0" eaLnBrk="0" fontAlgn="base" hangingPunct="0">
        <a:spcBef>
          <a:spcPct val="0"/>
        </a:spcBef>
        <a:spcAft>
          <a:spcPct val="0"/>
        </a:spcAft>
        <a:defRPr sz="3600">
          <a:solidFill>
            <a:srgbClr val="CE1D21"/>
          </a:solidFill>
          <a:latin typeface="Swis721 Md BT" pitchFamily="34" charset="0"/>
          <a:ea typeface="ＭＳ Ｐゴシック" charset="-128"/>
          <a:cs typeface="ＭＳ Ｐゴシック"/>
        </a:defRPr>
      </a:lvl5pPr>
      <a:lvl6pPr marL="457200" algn="l" rtl="0" fontAlgn="base">
        <a:spcBef>
          <a:spcPct val="0"/>
        </a:spcBef>
        <a:spcAft>
          <a:spcPct val="0"/>
        </a:spcAft>
        <a:defRPr sz="3600">
          <a:solidFill>
            <a:srgbClr val="CE1D21"/>
          </a:solidFill>
          <a:latin typeface="Swis721 Md BT" pitchFamily="34" charset="0"/>
          <a:ea typeface="ＭＳ Ｐゴシック" charset="-128"/>
        </a:defRPr>
      </a:lvl6pPr>
      <a:lvl7pPr marL="914400" algn="l" rtl="0" fontAlgn="base">
        <a:spcBef>
          <a:spcPct val="0"/>
        </a:spcBef>
        <a:spcAft>
          <a:spcPct val="0"/>
        </a:spcAft>
        <a:defRPr sz="3600">
          <a:solidFill>
            <a:srgbClr val="CE1D21"/>
          </a:solidFill>
          <a:latin typeface="Swis721 Md BT" pitchFamily="34" charset="0"/>
          <a:ea typeface="ＭＳ Ｐゴシック" charset="-128"/>
        </a:defRPr>
      </a:lvl7pPr>
      <a:lvl8pPr marL="1371600" algn="l" rtl="0" fontAlgn="base">
        <a:spcBef>
          <a:spcPct val="0"/>
        </a:spcBef>
        <a:spcAft>
          <a:spcPct val="0"/>
        </a:spcAft>
        <a:defRPr sz="3600">
          <a:solidFill>
            <a:srgbClr val="CE1D21"/>
          </a:solidFill>
          <a:latin typeface="Swis721 Md BT" pitchFamily="34" charset="0"/>
          <a:ea typeface="ＭＳ Ｐゴシック" charset="-128"/>
        </a:defRPr>
      </a:lvl8pPr>
      <a:lvl9pPr marL="1828800" algn="l" rtl="0" fontAlgn="base">
        <a:spcBef>
          <a:spcPct val="0"/>
        </a:spcBef>
        <a:spcAft>
          <a:spcPct val="0"/>
        </a:spcAft>
        <a:defRPr sz="3600">
          <a:solidFill>
            <a:srgbClr val="CE1D21"/>
          </a:solidFill>
          <a:latin typeface="Swis721 Md BT" pitchFamily="34" charset="0"/>
          <a:ea typeface="ＭＳ Ｐゴシック" charset="-128"/>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2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2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2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200">
          <a:solidFill>
            <a:schemeClr val="tx1"/>
          </a:solidFill>
          <a:latin typeface="+mn-lt"/>
          <a:ea typeface="+mn-ea"/>
          <a:cs typeface="ＭＳ Ｐゴシック"/>
        </a:defRPr>
      </a:lvl5pPr>
      <a:lvl6pPr marL="2514600" indent="-228600" algn="l" rtl="0" fontAlgn="base">
        <a:spcBef>
          <a:spcPct val="20000"/>
        </a:spcBef>
        <a:spcAft>
          <a:spcPct val="0"/>
        </a:spcAft>
        <a:buChar char="»"/>
        <a:defRPr sz="2200">
          <a:solidFill>
            <a:schemeClr val="tx1"/>
          </a:solidFill>
          <a:latin typeface="+mn-lt"/>
          <a:ea typeface="+mn-ea"/>
        </a:defRPr>
      </a:lvl6pPr>
      <a:lvl7pPr marL="2971800" indent="-228600" algn="l" rtl="0" fontAlgn="base">
        <a:spcBef>
          <a:spcPct val="20000"/>
        </a:spcBef>
        <a:spcAft>
          <a:spcPct val="0"/>
        </a:spcAft>
        <a:buChar char="»"/>
        <a:defRPr sz="2200">
          <a:solidFill>
            <a:schemeClr val="tx1"/>
          </a:solidFill>
          <a:latin typeface="+mn-lt"/>
          <a:ea typeface="+mn-ea"/>
        </a:defRPr>
      </a:lvl7pPr>
      <a:lvl8pPr marL="3429000" indent="-228600" algn="l" rtl="0" fontAlgn="base">
        <a:spcBef>
          <a:spcPct val="20000"/>
        </a:spcBef>
        <a:spcAft>
          <a:spcPct val="0"/>
        </a:spcAft>
        <a:buChar char="»"/>
        <a:defRPr sz="2200">
          <a:solidFill>
            <a:schemeClr val="tx1"/>
          </a:solidFill>
          <a:latin typeface="+mn-lt"/>
          <a:ea typeface="+mn-ea"/>
        </a:defRPr>
      </a:lvl8pPr>
      <a:lvl9pPr marL="3886200" indent="-228600" algn="l" rtl="0" fontAlgn="base">
        <a:spcBef>
          <a:spcPct val="20000"/>
        </a:spcBef>
        <a:spcAft>
          <a:spcPct val="0"/>
        </a:spcAft>
        <a:buChar char="»"/>
        <a:defRPr sz="2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imgres?imgurl=http://www.alraby.cps.k12.il.us/images/Building.jpg&amp;imgrefurl=http://www.alraby.cps.k12.il.us/&amp;usg=__KxYVZjTPrKJggdntXXjGt5Yjg4M=&amp;h=235&amp;w=309&amp;sz=22&amp;hl=en&amp;start=5&amp;zoom=1&amp;um=1&amp;itbs=1&amp;tbnid=y7TN6SCqtCCT1M:&amp;tbnh=89&amp;tbnw=117&amp;prev=/images?q=al+Raby+highschool&amp;um=1&amp;hl=en&amp;tbs=isch:1"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Microsoft_Office_PowerPoint_97-2003_Presentation2.ppt"/></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m/imgres?imgurl=http://thenewcivilrightsmovement.com/wp-content/uploads/2010/10/Bully_Free_Zone.jpg&amp;imgrefurl=http://thenewcivilrightsmovement.com/septembers-anti-gay-bullying-suicides-there-were-a-lot-more-than-5/discrimination/2010/10/01/13297&amp;usg=__0ORWLrTt2fv7fWwr_9ZRFzLgROU=&amp;h=578&amp;w=400&amp;sz=35&amp;hl=en&amp;start=3&amp;zoom=1&amp;um=1&amp;itbs=1&amp;tbnid=3_c33mg5V4vWmM:&amp;tbnh=134&amp;tbnw=93&amp;prev=/images?q=anti+gay+suicides&amp;um=1&amp;hl=en&amp;tbs=isch:1"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youtube.com/watch?v=mWPst4XqP1E" TargetMode="External"/><Relationship Id="rId2" Type="http://schemas.openxmlformats.org/officeDocument/2006/relationships/hyperlink" Target="http://www.civiced.org/index.php?page=introduction" TargetMode="External"/><Relationship Id="rId1" Type="http://schemas.openxmlformats.org/officeDocument/2006/relationships/slideLayout" Target="../slideLayouts/slideLayout2.xml"/><Relationship Id="rId6" Type="http://schemas.openxmlformats.org/officeDocument/2006/relationships/hyperlink" Target="http://www.ncsl.org/default.aspx?tabid=15752" TargetMode="External"/><Relationship Id="rId5" Type="http://schemas.openxmlformats.org/officeDocument/2006/relationships/hyperlink" Target="http://www.civiced.org/index.php?page=representative_democracy" TargetMode="External"/><Relationship Id="rId4" Type="http://schemas.openxmlformats.org/officeDocument/2006/relationships/hyperlink" Target="http://www.centeroncongress.org/learn_about/topic/citizen_participation.php"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crfcap.org/" TargetMode="External"/><Relationship Id="rId2" Type="http://schemas.openxmlformats.org/officeDocument/2006/relationships/hyperlink" Target="http://freedomproject.us./files/pdf/faces_of_freedom_cover.pdf" TargetMode="External"/><Relationship Id="rId1" Type="http://schemas.openxmlformats.org/officeDocument/2006/relationships/slideLayout" Target="../slideLayouts/slideLayout2.xml"/><Relationship Id="rId6" Type="http://schemas.openxmlformats.org/officeDocument/2006/relationships/hyperlink" Target="http://www.youthleadership.net/learning-programs/democracy-corps/" TargetMode="External"/><Relationship Id="rId5" Type="http://schemas.openxmlformats.org/officeDocument/2006/relationships/hyperlink" Target="http://www.servicelearning.org/" TargetMode="External"/><Relationship Id="rId4" Type="http://schemas.openxmlformats.org/officeDocument/2006/relationships/hyperlink" Target="http://www.freespirit.com/catalog/item_detail.cfm?ITEM_ID=124"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www.thirteen.org/edonline/concept2class/constructivism/index.html" TargetMode="External"/><Relationship Id="rId3" Type="http://schemas.openxmlformats.org/officeDocument/2006/relationships/hyperlink" Target="http://www.civicreflection.org/" TargetMode="External"/><Relationship Id="rId7" Type="http://schemas.openxmlformats.org/officeDocument/2006/relationships/hyperlink" Target="http://www.nylc.org/" TargetMode="External"/><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hyperlink" Target="http://www.isbe.net/curriculum/service_learning/html/students.htm" TargetMode="External"/><Relationship Id="rId5" Type="http://schemas.openxmlformats.org/officeDocument/2006/relationships/hyperlink" Target="http://www.servicelearning.org/" TargetMode="External"/><Relationship Id="rId4" Type="http://schemas.openxmlformats.org/officeDocument/2006/relationships/hyperlink" Target="http://www.civicyouth.org/PopUps/WorkingPapers/WP33Billig.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pic>
        <p:nvPicPr>
          <p:cNvPr id="18434" name="Picture 8" descr="M_page"/>
          <p:cNvPicPr>
            <a:picLocks noChangeAspect="1" noChangeArrowheads="1"/>
          </p:cNvPicPr>
          <p:nvPr/>
        </p:nvPicPr>
        <p:blipFill>
          <a:blip r:embed="rId3" cstate="print"/>
          <a:srcRect/>
          <a:stretch>
            <a:fillRect/>
          </a:stretch>
        </p:blipFill>
        <p:spPr bwMode="auto">
          <a:xfrm>
            <a:off x="2676525" y="1090613"/>
            <a:ext cx="6467475" cy="5767387"/>
          </a:xfrm>
          <a:prstGeom prst="rect">
            <a:avLst/>
          </a:prstGeom>
          <a:noFill/>
          <a:ln w="9525">
            <a:noFill/>
            <a:miter lim="800000"/>
            <a:headEnd/>
            <a:tailEnd/>
          </a:ln>
        </p:spPr>
      </p:pic>
      <p:sp>
        <p:nvSpPr>
          <p:cNvPr id="18435" name="Rectangle 6"/>
          <p:cNvSpPr>
            <a:spLocks noChangeArrowheads="1"/>
          </p:cNvSpPr>
          <p:nvPr/>
        </p:nvSpPr>
        <p:spPr bwMode="auto">
          <a:xfrm>
            <a:off x="225425" y="250371"/>
            <a:ext cx="8518525" cy="1274763"/>
          </a:xfrm>
          <a:prstGeom prst="rect">
            <a:avLst/>
          </a:prstGeom>
          <a:noFill/>
          <a:ln w="9525">
            <a:noFill/>
            <a:miter lim="800000"/>
            <a:headEnd/>
            <a:tailEnd/>
          </a:ln>
        </p:spPr>
        <p:txBody>
          <a:bodyPr anchor="ctr"/>
          <a:lstStyle/>
          <a:p>
            <a:r>
              <a:rPr lang="en-US" sz="3600" dirty="0">
                <a:latin typeface="Swis721 Md BT"/>
                <a:cs typeface="ＭＳ Ｐゴシック"/>
              </a:rPr>
              <a:t>McCormick</a:t>
            </a:r>
            <a:r>
              <a:rPr lang="en-US" sz="3200" dirty="0">
                <a:latin typeface="Swis721 Md BT"/>
                <a:cs typeface="ＭＳ Ｐゴシック"/>
              </a:rPr>
              <a:t> </a:t>
            </a:r>
            <a:r>
              <a:rPr lang="en-US" sz="3600" dirty="0">
                <a:latin typeface="Swis721 Md BT"/>
                <a:cs typeface="ＭＳ Ｐゴシック"/>
              </a:rPr>
              <a:t>Foundation Civics Program</a:t>
            </a:r>
            <a:br>
              <a:rPr lang="en-US" sz="3600" dirty="0">
                <a:latin typeface="Swis721 Md BT"/>
                <a:cs typeface="ＭＳ Ｐゴシック"/>
              </a:rPr>
            </a:br>
            <a:r>
              <a:rPr lang="en-US" sz="3600" dirty="0" smtClean="0">
                <a:solidFill>
                  <a:srgbClr val="CC0000"/>
                </a:solidFill>
                <a:latin typeface="Swis721 Md BT"/>
                <a:cs typeface="ＭＳ Ｐゴシック"/>
              </a:rPr>
              <a:t>Teaching with Controversy</a:t>
            </a:r>
          </a:p>
          <a:p>
            <a:r>
              <a:rPr lang="en-US" sz="3200" dirty="0" smtClean="0">
                <a:solidFill>
                  <a:srgbClr val="CC0000"/>
                </a:solidFill>
                <a:latin typeface="Swis721 Md BT"/>
                <a:cs typeface="ＭＳ Ｐゴシック"/>
              </a:rPr>
              <a:t>Service Learning</a:t>
            </a:r>
            <a:endParaRPr lang="en-US" sz="3200" dirty="0">
              <a:solidFill>
                <a:srgbClr val="CC0000"/>
              </a:solidFill>
              <a:latin typeface="Swis721 Md BT"/>
              <a:cs typeface="ＭＳ Ｐゴシック"/>
            </a:endParaRPr>
          </a:p>
        </p:txBody>
      </p:sp>
      <p:sp>
        <p:nvSpPr>
          <p:cNvPr id="18436" name="Rectangle 7"/>
          <p:cNvSpPr>
            <a:spLocks noChangeArrowheads="1"/>
          </p:cNvSpPr>
          <p:nvPr/>
        </p:nvSpPr>
        <p:spPr bwMode="auto">
          <a:xfrm>
            <a:off x="193675" y="0"/>
            <a:ext cx="8318500" cy="3905250"/>
          </a:xfrm>
          <a:prstGeom prst="rect">
            <a:avLst/>
          </a:prstGeom>
          <a:noFill/>
          <a:ln w="9525">
            <a:noFill/>
            <a:miter lim="800000"/>
            <a:headEnd/>
            <a:tailEnd/>
          </a:ln>
        </p:spPr>
        <p:txBody>
          <a:bodyPr anchor="ctr"/>
          <a:lstStyle/>
          <a:p>
            <a:endParaRPr lang="en-US" sz="1600" dirty="0">
              <a:solidFill>
                <a:srgbClr val="4D4D4D"/>
              </a:solidFill>
              <a:latin typeface="Swis721 Md BT"/>
              <a:cs typeface="ＭＳ Ｐゴシック"/>
            </a:endParaRPr>
          </a:p>
          <a:p>
            <a:r>
              <a:rPr lang="en-US" sz="1600" dirty="0" smtClean="0">
                <a:solidFill>
                  <a:srgbClr val="4D4D4D"/>
                </a:solidFill>
                <a:latin typeface="Swis721 Md BT"/>
                <a:cs typeface="ＭＳ Ｐゴシック"/>
              </a:rPr>
              <a:t/>
            </a:r>
            <a:br>
              <a:rPr lang="en-US" sz="1600" dirty="0" smtClean="0">
                <a:solidFill>
                  <a:srgbClr val="4D4D4D"/>
                </a:solidFill>
                <a:latin typeface="Swis721 Md BT"/>
                <a:cs typeface="ＭＳ Ｐゴシック"/>
              </a:rPr>
            </a:br>
            <a:endParaRPr lang="en-US" sz="1600" dirty="0">
              <a:solidFill>
                <a:srgbClr val="4D4D4D"/>
              </a:solidFill>
              <a:latin typeface="Swis721 Md BT"/>
              <a:cs typeface="ＭＳ Ｐゴシック"/>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pic>
        <p:nvPicPr>
          <p:cNvPr id="18434" name="Picture 8" descr="M_page"/>
          <p:cNvPicPr>
            <a:picLocks noChangeAspect="1" noChangeArrowheads="1"/>
          </p:cNvPicPr>
          <p:nvPr/>
        </p:nvPicPr>
        <p:blipFill>
          <a:blip r:embed="rId3" cstate="print"/>
          <a:srcRect/>
          <a:stretch>
            <a:fillRect/>
          </a:stretch>
        </p:blipFill>
        <p:spPr bwMode="auto">
          <a:xfrm>
            <a:off x="2676525" y="1090613"/>
            <a:ext cx="6467475" cy="5767387"/>
          </a:xfrm>
          <a:prstGeom prst="rect">
            <a:avLst/>
          </a:prstGeom>
          <a:noFill/>
          <a:ln w="9525">
            <a:noFill/>
            <a:miter lim="800000"/>
            <a:headEnd/>
            <a:tailEnd/>
          </a:ln>
        </p:spPr>
      </p:pic>
      <p:sp>
        <p:nvSpPr>
          <p:cNvPr id="18435" name="Rectangle 6"/>
          <p:cNvSpPr>
            <a:spLocks noChangeArrowheads="1"/>
          </p:cNvSpPr>
          <p:nvPr/>
        </p:nvSpPr>
        <p:spPr bwMode="auto">
          <a:xfrm>
            <a:off x="225425" y="0"/>
            <a:ext cx="8518525" cy="1274763"/>
          </a:xfrm>
          <a:prstGeom prst="rect">
            <a:avLst/>
          </a:prstGeom>
          <a:noFill/>
          <a:ln w="9525">
            <a:noFill/>
            <a:miter lim="800000"/>
            <a:headEnd/>
            <a:tailEnd/>
          </a:ln>
        </p:spPr>
        <p:txBody>
          <a:bodyPr anchor="ctr"/>
          <a:lstStyle/>
          <a:p>
            <a:r>
              <a:rPr lang="en-US" sz="3600" dirty="0">
                <a:latin typeface="Swis721 Md BT"/>
                <a:cs typeface="ＭＳ Ｐゴシック"/>
              </a:rPr>
              <a:t>McCormick</a:t>
            </a:r>
            <a:r>
              <a:rPr lang="en-US" sz="3200" dirty="0">
                <a:latin typeface="Swis721 Md BT"/>
                <a:cs typeface="ＭＳ Ｐゴシック"/>
              </a:rPr>
              <a:t> </a:t>
            </a:r>
            <a:r>
              <a:rPr lang="en-US" sz="3600" dirty="0">
                <a:latin typeface="Swis721 Md BT"/>
                <a:cs typeface="ＭＳ Ｐゴシック"/>
              </a:rPr>
              <a:t>Foundation Civics Program</a:t>
            </a:r>
            <a:br>
              <a:rPr lang="en-US" sz="3600" dirty="0">
                <a:latin typeface="Swis721 Md BT"/>
                <a:cs typeface="ＭＳ Ｐゴシック"/>
              </a:rPr>
            </a:br>
            <a:r>
              <a:rPr lang="en-US" sz="2800" dirty="0" smtClean="0">
                <a:solidFill>
                  <a:srgbClr val="CC0000"/>
                </a:solidFill>
                <a:latin typeface="Swis721 Md BT"/>
                <a:cs typeface="ＭＳ Ｐゴシック"/>
              </a:rPr>
              <a:t>Service Learning in Practice</a:t>
            </a:r>
            <a:endParaRPr lang="en-US" sz="2800" dirty="0">
              <a:solidFill>
                <a:srgbClr val="CC0000"/>
              </a:solidFill>
              <a:latin typeface="Swis721 Md BT"/>
              <a:cs typeface="ＭＳ Ｐゴシック"/>
            </a:endParaRPr>
          </a:p>
        </p:txBody>
      </p:sp>
      <p:sp>
        <p:nvSpPr>
          <p:cNvPr id="18436" name="Rectangle 7"/>
          <p:cNvSpPr>
            <a:spLocks noChangeArrowheads="1"/>
          </p:cNvSpPr>
          <p:nvPr/>
        </p:nvSpPr>
        <p:spPr bwMode="auto">
          <a:xfrm>
            <a:off x="193675" y="0"/>
            <a:ext cx="8318500" cy="3905250"/>
          </a:xfrm>
          <a:prstGeom prst="rect">
            <a:avLst/>
          </a:prstGeom>
          <a:noFill/>
          <a:ln w="9525">
            <a:noFill/>
            <a:miter lim="800000"/>
            <a:headEnd/>
            <a:tailEnd/>
          </a:ln>
        </p:spPr>
        <p:txBody>
          <a:bodyPr anchor="ctr"/>
          <a:lstStyle/>
          <a:p>
            <a:r>
              <a:rPr lang="en-US" sz="3200" dirty="0">
                <a:solidFill>
                  <a:srgbClr val="0000FF"/>
                </a:solidFill>
                <a:latin typeface="Swis721 Md BT"/>
                <a:cs typeface="ＭＳ Ｐゴシック"/>
              </a:rPr>
              <a:t/>
            </a:r>
            <a:br>
              <a:rPr lang="en-US" sz="3200" dirty="0">
                <a:solidFill>
                  <a:srgbClr val="0000FF"/>
                </a:solidFill>
                <a:latin typeface="Swis721 Md BT"/>
                <a:cs typeface="ＭＳ Ｐゴシック"/>
              </a:rPr>
            </a:br>
            <a:endParaRPr lang="en-US" sz="3200" dirty="0" smtClean="0">
              <a:solidFill>
                <a:srgbClr val="0000FF"/>
              </a:solidFill>
              <a:latin typeface="Swis721 Md BT"/>
              <a:cs typeface="ＭＳ Ｐゴシック"/>
            </a:endParaRPr>
          </a:p>
          <a:p>
            <a:endParaRPr lang="en-US" sz="1600" dirty="0" smtClean="0">
              <a:solidFill>
                <a:srgbClr val="4D4D4D"/>
              </a:solidFill>
              <a:latin typeface="Swis721 Md BT"/>
              <a:cs typeface="ＭＳ Ｐゴシック"/>
            </a:endParaRPr>
          </a:p>
          <a:p>
            <a:endParaRPr lang="en-US" sz="1600" dirty="0" smtClean="0">
              <a:solidFill>
                <a:srgbClr val="4D4D4D"/>
              </a:solidFill>
              <a:latin typeface="Swis721 Md BT"/>
              <a:cs typeface="ＭＳ Ｐゴシック"/>
            </a:endParaRPr>
          </a:p>
          <a:p>
            <a:r>
              <a:rPr lang="en-US" sz="1500" dirty="0" smtClean="0">
                <a:solidFill>
                  <a:srgbClr val="4D4D4D"/>
                </a:solidFill>
                <a:latin typeface="Swis721 Md BT"/>
                <a:cs typeface="ＭＳ Ｐゴシック"/>
              </a:rPr>
              <a:t>Mike </a:t>
            </a:r>
            <a:r>
              <a:rPr lang="en-US" sz="1500" dirty="0" err="1" smtClean="0">
                <a:solidFill>
                  <a:srgbClr val="4D4D4D"/>
                </a:solidFill>
                <a:latin typeface="Swis721 Md BT"/>
                <a:cs typeface="ＭＳ Ｐゴシック"/>
              </a:rPr>
              <a:t>Mangan</a:t>
            </a:r>
            <a:r>
              <a:rPr lang="en-US" sz="1500" dirty="0" smtClean="0">
                <a:solidFill>
                  <a:srgbClr val="4D4D4D"/>
                </a:solidFill>
                <a:latin typeface="Swis721 Md BT"/>
                <a:cs typeface="ＭＳ Ｐゴシック"/>
              </a:rPr>
              <a:t> - Eisenhower High School, Blue Island</a:t>
            </a:r>
          </a:p>
          <a:p>
            <a:r>
              <a:rPr lang="en-US" sz="1500" dirty="0" smtClean="0">
                <a:solidFill>
                  <a:srgbClr val="4D4D4D"/>
                </a:solidFill>
                <a:latin typeface="Swis721 Md BT"/>
                <a:cs typeface="ＭＳ Ｐゴシック"/>
              </a:rPr>
              <a:t>	</a:t>
            </a:r>
          </a:p>
          <a:p>
            <a:r>
              <a:rPr lang="en-US" sz="1500" dirty="0" smtClean="0">
                <a:solidFill>
                  <a:srgbClr val="4D4D4D"/>
                </a:solidFill>
                <a:latin typeface="Swis721 Md BT"/>
                <a:cs typeface="ＭＳ Ｐゴシック"/>
              </a:rPr>
              <a:t>Bill Weeks - Al </a:t>
            </a:r>
            <a:r>
              <a:rPr lang="en-US" sz="1500" dirty="0" err="1" smtClean="0">
                <a:solidFill>
                  <a:srgbClr val="4D4D4D"/>
                </a:solidFill>
                <a:latin typeface="Swis721 Md BT"/>
                <a:cs typeface="ＭＳ Ｐゴシック"/>
              </a:rPr>
              <a:t>Raby</a:t>
            </a:r>
            <a:r>
              <a:rPr lang="en-US" sz="1500" dirty="0" smtClean="0">
                <a:solidFill>
                  <a:srgbClr val="4D4D4D"/>
                </a:solidFill>
                <a:latin typeface="Swis721 Md BT"/>
                <a:cs typeface="ＭＳ Ｐゴシック"/>
              </a:rPr>
              <a:t> School for Community and Environment, Chicago</a:t>
            </a:r>
          </a:p>
          <a:p>
            <a:endParaRPr lang="en-US" sz="1500" dirty="0" smtClean="0">
              <a:solidFill>
                <a:srgbClr val="4D4D4D"/>
              </a:solidFill>
              <a:latin typeface="Swis721 Md BT"/>
              <a:cs typeface="ＭＳ Ｐゴシック"/>
            </a:endParaRPr>
          </a:p>
          <a:p>
            <a:r>
              <a:rPr lang="en-US" sz="1500" dirty="0" smtClean="0">
                <a:solidFill>
                  <a:srgbClr val="4D4D4D"/>
                </a:solidFill>
                <a:latin typeface="Swis721 Md BT"/>
                <a:cs typeface="ＭＳ Ｐゴシック"/>
              </a:rPr>
              <a:t>Mary Ellen Daneels - Community High School, West Chicago</a:t>
            </a:r>
          </a:p>
          <a:p>
            <a:r>
              <a:rPr lang="en-US" sz="1600" dirty="0" smtClean="0">
                <a:solidFill>
                  <a:srgbClr val="4D4D4D"/>
                </a:solidFill>
                <a:latin typeface="Swis721 Md BT"/>
                <a:cs typeface="ＭＳ Ｐゴシック"/>
              </a:rPr>
              <a:t>		</a:t>
            </a:r>
          </a:p>
          <a:p>
            <a:endParaRPr lang="en-US" sz="1600" dirty="0" smtClean="0">
              <a:solidFill>
                <a:srgbClr val="4D4D4D"/>
              </a:solidFill>
              <a:latin typeface="Swis721 Md BT"/>
              <a:cs typeface="ＭＳ Ｐゴシック"/>
            </a:endParaRPr>
          </a:p>
          <a:p>
            <a:endParaRPr lang="en-US" sz="1600" dirty="0" smtClean="0">
              <a:solidFill>
                <a:srgbClr val="4D4D4D"/>
              </a:solidFill>
              <a:latin typeface="Swis721 Md BT"/>
              <a:cs typeface="ＭＳ Ｐゴシック"/>
            </a:endParaRPr>
          </a:p>
          <a:p>
            <a:endParaRPr lang="en-US" sz="1600" dirty="0">
              <a:solidFill>
                <a:srgbClr val="4D4D4D"/>
              </a:solidFill>
              <a:latin typeface="Swis721 Md BT"/>
              <a:cs typeface="ＭＳ Ｐゴシック"/>
            </a:endParaRPr>
          </a:p>
          <a:p>
            <a:endParaRPr lang="en-US" sz="1600" dirty="0">
              <a:solidFill>
                <a:srgbClr val="4D4D4D"/>
              </a:solidFill>
              <a:latin typeface="Swis721 Md BT"/>
              <a:cs typeface="ＭＳ Ｐゴシック"/>
            </a:endParaRPr>
          </a:p>
          <a:p>
            <a:r>
              <a:rPr lang="en-US" sz="1600" dirty="0" smtClean="0">
                <a:solidFill>
                  <a:srgbClr val="4D4D4D"/>
                </a:solidFill>
                <a:latin typeface="Swis721 Md BT"/>
                <a:cs typeface="ＭＳ Ｐゴシック"/>
              </a:rPr>
              <a:t/>
            </a:r>
            <a:br>
              <a:rPr lang="en-US" sz="1600" dirty="0" smtClean="0">
                <a:solidFill>
                  <a:srgbClr val="4D4D4D"/>
                </a:solidFill>
                <a:latin typeface="Swis721 Md BT"/>
                <a:cs typeface="ＭＳ Ｐゴシック"/>
              </a:rPr>
            </a:br>
            <a:endParaRPr lang="en-US" sz="1600" dirty="0">
              <a:solidFill>
                <a:srgbClr val="4D4D4D"/>
              </a:solidFill>
              <a:latin typeface="Swis721 Md BT"/>
              <a:cs typeface="ＭＳ Ｐゴシック"/>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2050" name="Rectangle 2"/>
          <p:cNvSpPr>
            <a:spLocks noGrp="1" noChangeArrowheads="1"/>
          </p:cNvSpPr>
          <p:nvPr>
            <p:ph type="ctrTitle"/>
          </p:nvPr>
        </p:nvSpPr>
        <p:spPr>
          <a:xfrm>
            <a:off x="152400" y="0"/>
            <a:ext cx="8991600" cy="1470025"/>
          </a:xfrm>
        </p:spPr>
        <p:txBody>
          <a:bodyPr/>
          <a:lstStyle/>
          <a:p>
            <a:r>
              <a:rPr lang="en-US" dirty="0">
                <a:latin typeface="Antique Olive CompactPS" pitchFamily="34" charset="0"/>
              </a:rPr>
              <a:t>Al </a:t>
            </a:r>
            <a:r>
              <a:rPr lang="en-US" dirty="0" err="1">
                <a:latin typeface="Antique Olive CompactPS" pitchFamily="34" charset="0"/>
              </a:rPr>
              <a:t>Raby</a:t>
            </a:r>
            <a:r>
              <a:rPr lang="en-US" dirty="0">
                <a:latin typeface="Antique Olive CompactPS" pitchFamily="34" charset="0"/>
              </a:rPr>
              <a:t> </a:t>
            </a:r>
            <a:br>
              <a:rPr lang="en-US" dirty="0">
                <a:latin typeface="Antique Olive CompactPS" pitchFamily="34" charset="0"/>
              </a:rPr>
            </a:br>
            <a:r>
              <a:rPr lang="en-US" sz="3000" dirty="0">
                <a:latin typeface="Antique Olive CompactPS" pitchFamily="34" charset="0"/>
              </a:rPr>
              <a:t>School for Community &amp; Environment</a:t>
            </a:r>
          </a:p>
        </p:txBody>
      </p:sp>
      <p:graphicFrame>
        <p:nvGraphicFramePr>
          <p:cNvPr id="2051" name="Object 3"/>
          <p:cNvGraphicFramePr>
            <a:graphicFrameLocks noChangeAspect="1"/>
          </p:cNvGraphicFramePr>
          <p:nvPr>
            <p:ph type="subTitle" idx="1"/>
          </p:nvPr>
        </p:nvGraphicFramePr>
        <p:xfrm>
          <a:off x="2111375" y="1676400"/>
          <a:ext cx="3827463" cy="4800600"/>
        </p:xfrm>
        <a:graphic>
          <a:graphicData uri="http://schemas.openxmlformats.org/presentationml/2006/ole">
            <p:oleObj spid="_x0000_s1026" name="Document" r:id="rId4" imgW="5470127" imgH="6863758" progId="Word.Document.8">
              <p:embed/>
            </p:oleObj>
          </a:graphicData>
        </a:graphic>
      </p:graphicFrame>
      <p:sp>
        <p:nvSpPr>
          <p:cNvPr id="5" name="Rectangle 4"/>
          <p:cNvSpPr>
            <a:spLocks noChangeArrowheads="1"/>
          </p:cNvSpPr>
          <p:nvPr/>
        </p:nvSpPr>
        <p:spPr bwMode="auto">
          <a:xfrm>
            <a:off x="6531429" y="5725886"/>
            <a:ext cx="2612571" cy="1132114"/>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6531429" y="5725886"/>
            <a:ext cx="2612571" cy="1132114"/>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6"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32770" name="Rectangle 2"/>
          <p:cNvSpPr>
            <a:spLocks noGrp="1" noChangeArrowheads="1"/>
          </p:cNvSpPr>
          <p:nvPr>
            <p:ph type="title"/>
          </p:nvPr>
        </p:nvSpPr>
        <p:spPr/>
        <p:txBody>
          <a:bodyPr/>
          <a:lstStyle/>
          <a:p>
            <a:r>
              <a:rPr lang="en-US">
                <a:latin typeface="Antique Olive CompactPS" pitchFamily="34" charset="0"/>
              </a:rPr>
              <a:t>Al Raby </a:t>
            </a:r>
            <a:br>
              <a:rPr lang="en-US">
                <a:latin typeface="Antique Olive CompactPS" pitchFamily="34" charset="0"/>
              </a:rPr>
            </a:br>
            <a:r>
              <a:rPr lang="en-US" sz="3000">
                <a:latin typeface="Antique Olive CompactPS" pitchFamily="34" charset="0"/>
              </a:rPr>
              <a:t>School for Community &amp; Environment</a:t>
            </a:r>
          </a:p>
        </p:txBody>
      </p:sp>
      <p:sp>
        <p:nvSpPr>
          <p:cNvPr id="32771" name="Rectangle 3"/>
          <p:cNvSpPr>
            <a:spLocks noGrp="1" noChangeArrowheads="1"/>
          </p:cNvSpPr>
          <p:nvPr>
            <p:ph type="body" sz="half" idx="1"/>
          </p:nvPr>
        </p:nvSpPr>
        <p:spPr/>
        <p:txBody>
          <a:bodyPr/>
          <a:lstStyle/>
          <a:p>
            <a:pPr>
              <a:lnSpc>
                <a:spcPct val="90000"/>
              </a:lnSpc>
            </a:pPr>
            <a:r>
              <a:rPr lang="en-US" sz="2000"/>
              <a:t>Raby is a Chicago Public School on the west-side of the city.</a:t>
            </a:r>
          </a:p>
          <a:p>
            <a:pPr>
              <a:lnSpc>
                <a:spcPct val="90000"/>
              </a:lnSpc>
            </a:pPr>
            <a:r>
              <a:rPr lang="en-US" sz="2000"/>
              <a:t>Ethnic makeup is 95% African American, 3.5% Hispanic, .5% Caucasian. </a:t>
            </a:r>
          </a:p>
          <a:p>
            <a:pPr>
              <a:lnSpc>
                <a:spcPct val="90000"/>
              </a:lnSpc>
            </a:pPr>
            <a:r>
              <a:rPr lang="en-US" sz="2000"/>
              <a:t>Named after the Civil Rights leader – Albert Raby, who lead the Chicago Freedom Movement in the 1960’s.</a:t>
            </a:r>
          </a:p>
          <a:p>
            <a:pPr>
              <a:lnSpc>
                <a:spcPct val="90000"/>
              </a:lnSpc>
            </a:pPr>
            <a:r>
              <a:rPr lang="en-US" sz="2000"/>
              <a:t>The school is seven years old.</a:t>
            </a:r>
          </a:p>
          <a:p>
            <a:pPr>
              <a:lnSpc>
                <a:spcPct val="90000"/>
              </a:lnSpc>
            </a:pPr>
            <a:r>
              <a:rPr lang="en-US" sz="2000"/>
              <a:t>98% of the student population is at or below the national poverty level. </a:t>
            </a:r>
          </a:p>
          <a:p>
            <a:pPr>
              <a:lnSpc>
                <a:spcPct val="90000"/>
              </a:lnSpc>
              <a:buFontTx/>
              <a:buNone/>
            </a:pPr>
            <a:endParaRPr lang="en-US" sz="2000"/>
          </a:p>
          <a:p>
            <a:pPr>
              <a:lnSpc>
                <a:spcPct val="90000"/>
              </a:lnSpc>
            </a:pPr>
            <a:endParaRPr lang="en-US" sz="2000"/>
          </a:p>
        </p:txBody>
      </p:sp>
      <p:pic>
        <p:nvPicPr>
          <p:cNvPr id="32773" name="Picture 5" descr="Building">
            <a:hlinkClick r:id="rId3"/>
          </p:cNvPr>
          <p:cNvPicPr>
            <a:picLocks noGrp="1" noChangeAspect="1" noChangeArrowheads="1"/>
          </p:cNvPicPr>
          <p:nvPr>
            <p:ph sz="half" idx="2"/>
          </p:nvPr>
        </p:nvPicPr>
        <p:blipFill>
          <a:blip r:embed="rId4" cstate="print"/>
          <a:srcRect/>
          <a:stretch>
            <a:fillRect/>
          </a:stretch>
        </p:blipFill>
        <p:spPr>
          <a:xfrm>
            <a:off x="4648200" y="2325688"/>
            <a:ext cx="4267200" cy="3246437"/>
          </a:xfrm>
          <a:ln/>
        </p:spPr>
      </p:pic>
      <p:sp>
        <p:nvSpPr>
          <p:cNvPr id="32775" name="Text Box 7"/>
          <p:cNvSpPr txBox="1">
            <a:spLocks noChangeArrowheads="1"/>
          </p:cNvSpPr>
          <p:nvPr/>
        </p:nvSpPr>
        <p:spPr bwMode="auto">
          <a:xfrm>
            <a:off x="4648200" y="5867400"/>
            <a:ext cx="4114800" cy="350838"/>
          </a:xfrm>
          <a:prstGeom prst="rect">
            <a:avLst/>
          </a:prstGeom>
          <a:noFill/>
          <a:ln w="9525">
            <a:noFill/>
            <a:miter lim="800000"/>
            <a:headEnd/>
            <a:tailEnd/>
          </a:ln>
          <a:effectLst/>
        </p:spPr>
        <p:txBody>
          <a:bodyPr>
            <a:spAutoFit/>
          </a:bodyPr>
          <a:lstStyle/>
          <a:p>
            <a:pPr>
              <a:spcBef>
                <a:spcPct val="50000"/>
              </a:spcBef>
            </a:pPr>
            <a:r>
              <a:rPr lang="en-US" sz="1700"/>
              <a:t>Al Raby 3545 West Fulton Blvd, Chicago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5122" name="Rectangle 2"/>
          <p:cNvSpPr>
            <a:spLocks noGrp="1" noChangeArrowheads="1"/>
          </p:cNvSpPr>
          <p:nvPr>
            <p:ph type="title"/>
          </p:nvPr>
        </p:nvSpPr>
        <p:spPr>
          <a:xfrm>
            <a:off x="0" y="0"/>
            <a:ext cx="9144000" cy="1143000"/>
          </a:xfrm>
        </p:spPr>
        <p:txBody>
          <a:bodyPr/>
          <a:lstStyle/>
          <a:p>
            <a:r>
              <a:rPr lang="en-US">
                <a:latin typeface="Antique Olive CompactPS" pitchFamily="34" charset="0"/>
              </a:rPr>
              <a:t>Al Raby </a:t>
            </a:r>
            <a:br>
              <a:rPr lang="en-US">
                <a:latin typeface="Antique Olive CompactPS" pitchFamily="34" charset="0"/>
              </a:rPr>
            </a:br>
            <a:r>
              <a:rPr lang="en-US" sz="3000">
                <a:latin typeface="Antique Olive CompactPS" pitchFamily="34" charset="0"/>
              </a:rPr>
              <a:t>School for Community &amp; Environment</a:t>
            </a:r>
          </a:p>
        </p:txBody>
      </p:sp>
      <p:sp>
        <p:nvSpPr>
          <p:cNvPr id="5129" name="Rectangle 9"/>
          <p:cNvSpPr>
            <a:spLocks noGrp="1" noChangeArrowheads="1"/>
          </p:cNvSpPr>
          <p:nvPr>
            <p:ph type="body" sz="half" idx="1"/>
          </p:nvPr>
        </p:nvSpPr>
        <p:spPr>
          <a:xfrm>
            <a:off x="0" y="4648200"/>
            <a:ext cx="4572000" cy="1905000"/>
          </a:xfrm>
        </p:spPr>
        <p:txBody>
          <a:bodyPr/>
          <a:lstStyle/>
          <a:p>
            <a:pPr>
              <a:buFontTx/>
              <a:buNone/>
            </a:pPr>
            <a:r>
              <a:rPr lang="en-US" sz="1800"/>
              <a:t>Harvey Milk – 1</a:t>
            </a:r>
            <a:r>
              <a:rPr lang="en-US" sz="1800" baseline="30000"/>
              <a:t>st</a:t>
            </a:r>
            <a:r>
              <a:rPr lang="en-US" sz="1800"/>
              <a:t> openly gay elected official. Slain while serving as City Supervisor of San Francisco, California.</a:t>
            </a:r>
          </a:p>
        </p:txBody>
      </p:sp>
      <p:sp>
        <p:nvSpPr>
          <p:cNvPr id="5130" name="Rectangle 10"/>
          <p:cNvSpPr>
            <a:spLocks noGrp="1" noChangeArrowheads="1"/>
          </p:cNvSpPr>
          <p:nvPr>
            <p:ph type="body" sz="half" idx="2"/>
          </p:nvPr>
        </p:nvSpPr>
        <p:spPr>
          <a:xfrm>
            <a:off x="4648200" y="1600200"/>
            <a:ext cx="4038600" cy="4953000"/>
          </a:xfrm>
        </p:spPr>
        <p:txBody>
          <a:bodyPr/>
          <a:lstStyle/>
          <a:p>
            <a:r>
              <a:rPr lang="en-US" sz="2000"/>
              <a:t>Al Raby Gay/Straight Alliance (ARGSA) was founded 3 years ago from a request by the Assist. Principal and the support of the Principal. </a:t>
            </a:r>
          </a:p>
          <a:p>
            <a:pPr>
              <a:buFontTx/>
              <a:buNone/>
            </a:pPr>
            <a:endParaRPr lang="en-US" sz="2000"/>
          </a:p>
          <a:p>
            <a:r>
              <a:rPr lang="en-US" sz="2000"/>
              <a:t>In year 2 students wanted to participate in the National “Day of Silence” at the school to bring anti-lgbt violence to the attention of the faculty, staff and community. </a:t>
            </a:r>
          </a:p>
        </p:txBody>
      </p:sp>
      <p:pic>
        <p:nvPicPr>
          <p:cNvPr id="5126" name="Picture 6" descr="Harvey Milk 2"/>
          <p:cNvPicPr>
            <a:picLocks noGrp="1" noChangeAspect="1" noChangeArrowheads="1"/>
          </p:cNvPicPr>
          <p:nvPr>
            <p:ph sz="half" idx="4294967295"/>
          </p:nvPr>
        </p:nvPicPr>
        <p:blipFill>
          <a:blip r:embed="rId3" cstate="print"/>
          <a:srcRect/>
          <a:stretch>
            <a:fillRect/>
          </a:stretch>
        </p:blipFill>
        <p:spPr>
          <a:xfrm>
            <a:off x="228600" y="1676400"/>
            <a:ext cx="4267200" cy="2960688"/>
          </a:xfrm>
          <a:noFill/>
          <a:ln/>
        </p:spPr>
      </p:pic>
      <p:sp>
        <p:nvSpPr>
          <p:cNvPr id="7" name="Rectangle 6"/>
          <p:cNvSpPr>
            <a:spLocks noChangeArrowheads="1"/>
          </p:cNvSpPr>
          <p:nvPr/>
        </p:nvSpPr>
        <p:spPr bwMode="auto">
          <a:xfrm>
            <a:off x="6531429" y="5725886"/>
            <a:ext cx="2612571" cy="1132114"/>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10242" name="Rectangle 2"/>
          <p:cNvSpPr>
            <a:spLocks noGrp="1" noChangeArrowheads="1"/>
          </p:cNvSpPr>
          <p:nvPr>
            <p:ph type="title"/>
          </p:nvPr>
        </p:nvSpPr>
        <p:spPr>
          <a:xfrm>
            <a:off x="0" y="0"/>
            <a:ext cx="9144000" cy="1143000"/>
          </a:xfrm>
        </p:spPr>
        <p:txBody>
          <a:bodyPr/>
          <a:lstStyle/>
          <a:p>
            <a:r>
              <a:rPr lang="en-US">
                <a:latin typeface="Antique Olive CompactPS" pitchFamily="34" charset="0"/>
              </a:rPr>
              <a:t>Al Raby </a:t>
            </a:r>
            <a:br>
              <a:rPr lang="en-US">
                <a:latin typeface="Antique Olive CompactPS" pitchFamily="34" charset="0"/>
              </a:rPr>
            </a:br>
            <a:r>
              <a:rPr lang="en-US" sz="3000">
                <a:latin typeface="Antique Olive CompactPS" pitchFamily="34" charset="0"/>
              </a:rPr>
              <a:t>School for Community &amp; Environment</a:t>
            </a:r>
          </a:p>
        </p:txBody>
      </p:sp>
      <p:sp>
        <p:nvSpPr>
          <p:cNvPr id="10247" name="Rectangle 7"/>
          <p:cNvSpPr>
            <a:spLocks noGrp="1" noChangeArrowheads="1"/>
          </p:cNvSpPr>
          <p:nvPr>
            <p:ph type="body" sz="half" idx="1"/>
          </p:nvPr>
        </p:nvSpPr>
        <p:spPr/>
        <p:txBody>
          <a:bodyPr/>
          <a:lstStyle/>
          <a:p>
            <a:r>
              <a:rPr lang="en-US" sz="2000"/>
              <a:t>Last year, the student’s of ARGSA organized a three pronged approach to the “Day of Silence”. </a:t>
            </a:r>
          </a:p>
          <a:p>
            <a:pPr lvl="1"/>
            <a:r>
              <a:rPr lang="en-US" sz="1800"/>
              <a:t>Our students attended a full day training session by Illinois Safe Schools Alliance on How best to organize your “Day of Silence” day. </a:t>
            </a:r>
          </a:p>
          <a:p>
            <a:pPr lvl="1"/>
            <a:r>
              <a:rPr lang="en-US" sz="1800"/>
              <a:t>Students sent letters to faculty telling them of the event and educating on the issues. </a:t>
            </a:r>
          </a:p>
          <a:p>
            <a:pPr lvl="1"/>
            <a:r>
              <a:rPr lang="en-US" sz="1800"/>
              <a:t>Creating a visual display on LGBT violence in America. </a:t>
            </a:r>
          </a:p>
        </p:txBody>
      </p:sp>
      <p:sp>
        <p:nvSpPr>
          <p:cNvPr id="10248" name="Rectangle 8"/>
          <p:cNvSpPr>
            <a:spLocks noGrp="1" noChangeArrowheads="1"/>
          </p:cNvSpPr>
          <p:nvPr>
            <p:ph type="body" sz="half" idx="2"/>
          </p:nvPr>
        </p:nvSpPr>
        <p:spPr/>
        <p:txBody>
          <a:bodyPr/>
          <a:lstStyle/>
          <a:p>
            <a:endParaRPr lang="en-US"/>
          </a:p>
        </p:txBody>
      </p:sp>
      <p:graphicFrame>
        <p:nvGraphicFramePr>
          <p:cNvPr id="10244" name="Object 4"/>
          <p:cNvGraphicFramePr>
            <a:graphicFrameLocks noChangeAspect="1"/>
          </p:cNvGraphicFramePr>
          <p:nvPr>
            <p:ph sz="half" idx="4294967295"/>
          </p:nvPr>
        </p:nvGraphicFramePr>
        <p:xfrm>
          <a:off x="4724400" y="1600200"/>
          <a:ext cx="4201886" cy="5105400"/>
        </p:xfrm>
        <a:graphic>
          <a:graphicData uri="http://schemas.openxmlformats.org/presentationml/2006/ole">
            <p:oleObj spid="_x0000_s2050" name="Presentation" r:id="rId4" imgW="16459280" imgH="19202237" progId="PowerPoint.Show.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15364" name="Rectangle 4"/>
          <p:cNvSpPr>
            <a:spLocks noGrp="1" noChangeArrowheads="1"/>
          </p:cNvSpPr>
          <p:nvPr>
            <p:ph type="title"/>
          </p:nvPr>
        </p:nvSpPr>
        <p:spPr/>
        <p:txBody>
          <a:bodyPr/>
          <a:lstStyle/>
          <a:p>
            <a:r>
              <a:rPr lang="en-US">
                <a:latin typeface="Antique Olive CompactPS" pitchFamily="34" charset="0"/>
              </a:rPr>
              <a:t>Al Raby </a:t>
            </a:r>
            <a:br>
              <a:rPr lang="en-US">
                <a:latin typeface="Antique Olive CompactPS" pitchFamily="34" charset="0"/>
              </a:rPr>
            </a:br>
            <a:r>
              <a:rPr lang="en-US" sz="3000">
                <a:latin typeface="Antique Olive CompactPS" pitchFamily="34" charset="0"/>
              </a:rPr>
              <a:t>School for Community &amp; Environment</a:t>
            </a:r>
          </a:p>
        </p:txBody>
      </p:sp>
      <p:sp>
        <p:nvSpPr>
          <p:cNvPr id="15369" name="Rectangle 9"/>
          <p:cNvSpPr>
            <a:spLocks noGrp="1" noChangeArrowheads="1"/>
          </p:cNvSpPr>
          <p:nvPr>
            <p:ph type="body" sz="half" idx="2"/>
          </p:nvPr>
        </p:nvSpPr>
        <p:spPr>
          <a:xfrm>
            <a:off x="4495800" y="2362200"/>
            <a:ext cx="4419600" cy="3886200"/>
          </a:xfrm>
        </p:spPr>
        <p:txBody>
          <a:bodyPr/>
          <a:lstStyle/>
          <a:p>
            <a:r>
              <a:rPr lang="en-US" sz="2000"/>
              <a:t>The night before the event, </a:t>
            </a:r>
          </a:p>
          <a:p>
            <a:pPr lvl="1"/>
            <a:r>
              <a:rPr lang="en-US" sz="1800"/>
              <a:t>students filled the school cafeteria with 3’ x 6’ posters of some of the more infamous cases of anti-lgbt violence.</a:t>
            </a:r>
          </a:p>
          <a:p>
            <a:pPr lvl="1"/>
            <a:r>
              <a:rPr lang="en-US" sz="1800"/>
              <a:t>Students pledged to remain silent in the halls, cafeteria and classrooms unless teachers asked them to explain. </a:t>
            </a:r>
          </a:p>
          <a:p>
            <a:endParaRPr lang="en-US" sz="2000"/>
          </a:p>
          <a:p>
            <a:pPr lvl="1"/>
            <a:endParaRPr lang="en-US" sz="1800"/>
          </a:p>
        </p:txBody>
      </p:sp>
      <p:pic>
        <p:nvPicPr>
          <p:cNvPr id="15367" name="Picture 7" descr="men of the pink triangle"/>
          <p:cNvPicPr>
            <a:picLocks noGrp="1" noChangeAspect="1" noChangeArrowheads="1"/>
          </p:cNvPicPr>
          <p:nvPr>
            <p:ph sz="half" idx="1"/>
          </p:nvPr>
        </p:nvPicPr>
        <p:blipFill>
          <a:blip r:embed="rId3" cstate="print"/>
          <a:srcRect/>
          <a:stretch>
            <a:fillRect/>
          </a:stretch>
        </p:blipFill>
        <p:spPr>
          <a:xfrm>
            <a:off x="228600" y="2387600"/>
            <a:ext cx="4038600" cy="2649538"/>
          </a:xfrm>
          <a:noFill/>
          <a:ln/>
        </p:spPr>
      </p:pic>
      <p:sp>
        <p:nvSpPr>
          <p:cNvPr id="15370" name="Text Box 10"/>
          <p:cNvSpPr txBox="1">
            <a:spLocks noChangeArrowheads="1"/>
          </p:cNvSpPr>
          <p:nvPr/>
        </p:nvSpPr>
        <p:spPr bwMode="auto">
          <a:xfrm>
            <a:off x="228600" y="5257800"/>
            <a:ext cx="4953000" cy="739775"/>
          </a:xfrm>
          <a:prstGeom prst="rect">
            <a:avLst/>
          </a:prstGeom>
          <a:noFill/>
          <a:ln w="9525">
            <a:noFill/>
            <a:miter lim="800000"/>
            <a:headEnd/>
            <a:tailEnd/>
          </a:ln>
          <a:effectLst/>
        </p:spPr>
        <p:txBody>
          <a:bodyPr>
            <a:spAutoFit/>
          </a:bodyPr>
          <a:lstStyle/>
          <a:p>
            <a:pPr>
              <a:spcBef>
                <a:spcPct val="50000"/>
              </a:spcBef>
            </a:pPr>
            <a:r>
              <a:rPr lang="en-US" sz="1700"/>
              <a:t>Gay victims of the Nazi Holocaust</a:t>
            </a:r>
          </a:p>
          <a:p>
            <a:pPr>
              <a:spcBef>
                <a:spcPct val="50000"/>
              </a:spcBef>
            </a:pPr>
            <a:r>
              <a:rPr lang="en-US" sz="1600"/>
              <a:t>Revictimized by the U.S. Government after the war.</a:t>
            </a:r>
            <a:r>
              <a:rPr lang="en-US" sz="1700"/>
              <a:t> </a:t>
            </a:r>
          </a:p>
        </p:txBody>
      </p:sp>
      <p:sp>
        <p:nvSpPr>
          <p:cNvPr id="7" name="Rectangle 6"/>
          <p:cNvSpPr>
            <a:spLocks noChangeArrowheads="1"/>
          </p:cNvSpPr>
          <p:nvPr/>
        </p:nvSpPr>
        <p:spPr bwMode="auto">
          <a:xfrm>
            <a:off x="6531429" y="5725886"/>
            <a:ext cx="2612571" cy="1132114"/>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531429" y="5725886"/>
            <a:ext cx="2612571" cy="1132114"/>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5"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19464" name="Rectangle 8"/>
          <p:cNvSpPr>
            <a:spLocks noGrp="1" noChangeArrowheads="1"/>
          </p:cNvSpPr>
          <p:nvPr>
            <p:ph type="title"/>
          </p:nvPr>
        </p:nvSpPr>
        <p:spPr>
          <a:xfrm>
            <a:off x="0" y="274638"/>
            <a:ext cx="9144000" cy="1143000"/>
          </a:xfrm>
        </p:spPr>
        <p:txBody>
          <a:bodyPr/>
          <a:lstStyle/>
          <a:p>
            <a:r>
              <a:rPr lang="en-US">
                <a:latin typeface="Antique Olive CompactPS" pitchFamily="34" charset="0"/>
              </a:rPr>
              <a:t>Al Raby </a:t>
            </a:r>
            <a:br>
              <a:rPr lang="en-US">
                <a:latin typeface="Antique Olive CompactPS" pitchFamily="34" charset="0"/>
              </a:rPr>
            </a:br>
            <a:r>
              <a:rPr lang="en-US" sz="3000">
                <a:latin typeface="Antique Olive CompactPS" pitchFamily="34" charset="0"/>
              </a:rPr>
              <a:t>School for Community &amp; Environment</a:t>
            </a:r>
          </a:p>
        </p:txBody>
      </p:sp>
      <p:sp>
        <p:nvSpPr>
          <p:cNvPr id="19461" name="Rectangle 5"/>
          <p:cNvSpPr>
            <a:spLocks noGrp="1" noChangeArrowheads="1"/>
          </p:cNvSpPr>
          <p:nvPr>
            <p:ph type="body" sz="half" idx="1"/>
          </p:nvPr>
        </p:nvSpPr>
        <p:spPr>
          <a:xfrm>
            <a:off x="457200" y="4953000"/>
            <a:ext cx="8305800" cy="1676400"/>
          </a:xfrm>
        </p:spPr>
        <p:txBody>
          <a:bodyPr/>
          <a:lstStyle/>
          <a:p>
            <a:r>
              <a:rPr lang="en-US" sz="1800"/>
              <a:t>The day of the event, </a:t>
            </a:r>
          </a:p>
          <a:p>
            <a:pPr lvl="1"/>
            <a:r>
              <a:rPr lang="en-US" sz="1600"/>
              <a:t>ARGSA students wore t-shirts and duct tape across their mouths into classrooms. </a:t>
            </a:r>
          </a:p>
          <a:p>
            <a:pPr lvl="1"/>
            <a:r>
              <a:rPr lang="en-US" sz="1600"/>
              <a:t>A separate space was set up in the school lunchroom for participating students to go for debriefing and decompressing.</a:t>
            </a:r>
          </a:p>
          <a:p>
            <a:pPr lvl="1"/>
            <a:r>
              <a:rPr lang="en-US" sz="1600"/>
              <a:t>Faculty and staff were open to bringing the event up in their classes </a:t>
            </a:r>
          </a:p>
        </p:txBody>
      </p:sp>
      <p:pic>
        <p:nvPicPr>
          <p:cNvPr id="19463" name="Picture 7" descr="Banner 2 - Provocative"/>
          <p:cNvPicPr>
            <a:picLocks noGrp="1" noChangeAspect="1" noChangeArrowheads="1"/>
          </p:cNvPicPr>
          <p:nvPr>
            <p:ph sz="half" idx="2"/>
          </p:nvPr>
        </p:nvPicPr>
        <p:blipFill>
          <a:blip r:embed="rId3" cstate="print"/>
          <a:srcRect/>
          <a:stretch>
            <a:fillRect/>
          </a:stretch>
        </p:blipFill>
        <p:spPr>
          <a:xfrm>
            <a:off x="381000" y="1600200"/>
            <a:ext cx="8153400" cy="3308350"/>
          </a:xfrm>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6531429" y="5725886"/>
            <a:ext cx="2612571" cy="1132114"/>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6"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pic>
        <p:nvPicPr>
          <p:cNvPr id="26631" name="Picture 7" descr="god hates fags"/>
          <p:cNvPicPr>
            <a:picLocks noGrp="1" noChangeAspect="1" noChangeArrowheads="1"/>
          </p:cNvPicPr>
          <p:nvPr>
            <p:ph idx="1"/>
          </p:nvPr>
        </p:nvPicPr>
        <p:blipFill>
          <a:blip r:embed="rId3" cstate="print"/>
          <a:srcRect/>
          <a:stretch>
            <a:fillRect/>
          </a:stretch>
        </p:blipFill>
        <p:spPr>
          <a:xfrm>
            <a:off x="609600" y="1219200"/>
            <a:ext cx="3486150" cy="4648200"/>
          </a:xfrm>
        </p:spPr>
      </p:pic>
      <p:sp>
        <p:nvSpPr>
          <p:cNvPr id="26632" name="Text Box 8"/>
          <p:cNvSpPr txBox="1">
            <a:spLocks noChangeArrowheads="1"/>
          </p:cNvSpPr>
          <p:nvPr/>
        </p:nvSpPr>
        <p:spPr bwMode="auto">
          <a:xfrm>
            <a:off x="4419600" y="1295400"/>
            <a:ext cx="4191000" cy="4627563"/>
          </a:xfrm>
          <a:prstGeom prst="rect">
            <a:avLst/>
          </a:prstGeom>
          <a:noFill/>
          <a:ln w="9525">
            <a:noFill/>
            <a:miter lim="800000"/>
            <a:headEnd/>
            <a:tailEnd/>
          </a:ln>
          <a:effectLst/>
        </p:spPr>
        <p:txBody>
          <a:bodyPr>
            <a:spAutoFit/>
          </a:bodyPr>
          <a:lstStyle/>
          <a:p>
            <a:pPr>
              <a:spcBef>
                <a:spcPct val="50000"/>
              </a:spcBef>
            </a:pPr>
            <a:r>
              <a:rPr lang="en-US"/>
              <a:t>Students from Al Raby were seen walking around the cafeteria to read the numerous posters and discussions were overheard about what the whole day meant. </a:t>
            </a:r>
          </a:p>
          <a:p>
            <a:pPr>
              <a:spcBef>
                <a:spcPct val="50000"/>
              </a:spcBef>
            </a:pPr>
            <a:endParaRPr lang="en-US"/>
          </a:p>
          <a:p>
            <a:pPr>
              <a:spcBef>
                <a:spcPct val="50000"/>
              </a:spcBef>
            </a:pPr>
            <a:r>
              <a:rPr lang="en-US"/>
              <a:t>At the next staff meeting, the ARGSA was applauded by the faculty and several faculty members reported that they were moved by the experience. </a:t>
            </a:r>
          </a:p>
          <a:p>
            <a:pPr>
              <a:spcBef>
                <a:spcPct val="50000"/>
              </a:spcBef>
            </a:pPr>
            <a:endParaRPr lang="en-US"/>
          </a:p>
          <a:p>
            <a:pPr>
              <a:spcBef>
                <a:spcPct val="50000"/>
              </a:spcBef>
            </a:pPr>
            <a:r>
              <a:rPr lang="en-US"/>
              <a:t>Many of the students at Raby still have not made the connection. </a:t>
            </a:r>
          </a:p>
          <a:p>
            <a:pPr>
              <a:spcBef>
                <a:spcPct val="50000"/>
              </a:spcBef>
            </a:pPr>
            <a:endParaRPr lang="en-US"/>
          </a:p>
        </p:txBody>
      </p:sp>
      <p:sp>
        <p:nvSpPr>
          <p:cNvPr id="26633" name="Text Box 9"/>
          <p:cNvSpPr txBox="1">
            <a:spLocks noChangeArrowheads="1"/>
          </p:cNvSpPr>
          <p:nvPr/>
        </p:nvSpPr>
        <p:spPr bwMode="auto">
          <a:xfrm>
            <a:off x="0" y="0"/>
            <a:ext cx="9144000" cy="1219200"/>
          </a:xfrm>
          <a:prstGeom prst="rect">
            <a:avLst/>
          </a:prstGeom>
          <a:noFill/>
          <a:ln w="9525">
            <a:noFill/>
            <a:miter lim="800000"/>
            <a:headEnd/>
            <a:tailEnd/>
          </a:ln>
          <a:effectLst/>
        </p:spPr>
        <p:txBody>
          <a:bodyPr>
            <a:spAutoFit/>
          </a:bodyPr>
          <a:lstStyle/>
          <a:p>
            <a:pPr algn="ctr">
              <a:spcBef>
                <a:spcPct val="50000"/>
              </a:spcBef>
            </a:pPr>
            <a:r>
              <a:rPr lang="en-US" sz="4400">
                <a:solidFill>
                  <a:schemeClr val="tx2"/>
                </a:solidFill>
              </a:rPr>
              <a:t>Al Raby </a:t>
            </a:r>
            <a:br>
              <a:rPr lang="en-US" sz="4400">
                <a:solidFill>
                  <a:schemeClr val="tx2"/>
                </a:solidFill>
              </a:rPr>
            </a:br>
            <a:r>
              <a:rPr lang="en-US" sz="3000">
                <a:solidFill>
                  <a:schemeClr val="tx2"/>
                </a:solidFill>
              </a:rPr>
              <a:t>School for Community &amp; Environment</a:t>
            </a:r>
          </a:p>
        </p:txBody>
      </p:sp>
      <p:sp>
        <p:nvSpPr>
          <p:cNvPr id="26634" name="Text Box 10"/>
          <p:cNvSpPr txBox="1">
            <a:spLocks noChangeArrowheads="1"/>
          </p:cNvSpPr>
          <p:nvPr/>
        </p:nvSpPr>
        <p:spPr bwMode="auto">
          <a:xfrm>
            <a:off x="381000" y="6019800"/>
            <a:ext cx="3886200" cy="611188"/>
          </a:xfrm>
          <a:prstGeom prst="rect">
            <a:avLst/>
          </a:prstGeom>
          <a:noFill/>
          <a:ln w="9525">
            <a:noFill/>
            <a:miter lim="800000"/>
            <a:headEnd/>
            <a:tailEnd/>
          </a:ln>
          <a:effectLst/>
        </p:spPr>
        <p:txBody>
          <a:bodyPr>
            <a:spAutoFit/>
          </a:bodyPr>
          <a:lstStyle/>
          <a:p>
            <a:pPr>
              <a:spcBef>
                <a:spcPct val="50000"/>
              </a:spcBef>
            </a:pPr>
            <a:r>
              <a:rPr lang="en-US" sz="1600"/>
              <a:t>Signs from Fred Phelps group at the funeral of a fallen American soldier.</a:t>
            </a:r>
            <a:r>
              <a:rPr 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
        <p:nvSpPr>
          <p:cNvPr id="29698" name="Rectangle 2"/>
          <p:cNvSpPr>
            <a:spLocks noGrp="1" noChangeArrowheads="1"/>
          </p:cNvSpPr>
          <p:nvPr>
            <p:ph type="title"/>
          </p:nvPr>
        </p:nvSpPr>
        <p:spPr>
          <a:xfrm>
            <a:off x="0" y="0"/>
            <a:ext cx="9144000" cy="1143000"/>
          </a:xfrm>
        </p:spPr>
        <p:txBody>
          <a:bodyPr/>
          <a:lstStyle/>
          <a:p>
            <a:r>
              <a:rPr lang="en-US">
                <a:latin typeface="Antique Olive CompactPS" pitchFamily="34" charset="0"/>
              </a:rPr>
              <a:t>Al Raby </a:t>
            </a:r>
            <a:br>
              <a:rPr lang="en-US">
                <a:latin typeface="Antique Olive CompactPS" pitchFamily="34" charset="0"/>
              </a:rPr>
            </a:br>
            <a:r>
              <a:rPr lang="en-US" sz="3000">
                <a:latin typeface="Antique Olive CompactPS" pitchFamily="34" charset="0"/>
              </a:rPr>
              <a:t>School for Community &amp; Environment</a:t>
            </a:r>
          </a:p>
        </p:txBody>
      </p:sp>
      <p:sp>
        <p:nvSpPr>
          <p:cNvPr id="29701" name="Rectangle 5"/>
          <p:cNvSpPr>
            <a:spLocks noGrp="1" noChangeArrowheads="1"/>
          </p:cNvSpPr>
          <p:nvPr>
            <p:ph type="body" sz="half" idx="2"/>
          </p:nvPr>
        </p:nvSpPr>
        <p:spPr/>
        <p:txBody>
          <a:bodyPr/>
          <a:lstStyle/>
          <a:p>
            <a:r>
              <a:rPr lang="en-US" sz="1800"/>
              <a:t>Since then, we in education throughout the U.S.  have seen a rash of teen suicides attributed to anti-lgbt suicides. </a:t>
            </a:r>
          </a:p>
          <a:p>
            <a:endParaRPr lang="en-US" sz="1800"/>
          </a:p>
          <a:p>
            <a:r>
              <a:rPr lang="en-US" sz="1800"/>
              <a:t>Our faculty and staff took a stance and posted “The Trevor Hotline” phone number in all of the classrooms and posters stating “This is a LGBT Safe Space” on their classroom entrances. </a:t>
            </a:r>
          </a:p>
        </p:txBody>
      </p:sp>
      <p:pic>
        <p:nvPicPr>
          <p:cNvPr id="29703" name="Picture 7" descr="Bully_Free_Zone">
            <a:hlinkClick r:id="rId3"/>
          </p:cNvPr>
          <p:cNvPicPr>
            <a:picLocks noChangeAspect="1" noChangeArrowheads="1"/>
          </p:cNvPicPr>
          <p:nvPr/>
        </p:nvPicPr>
        <p:blipFill>
          <a:blip r:embed="rId4" cstate="print"/>
          <a:srcRect/>
          <a:stretch>
            <a:fillRect/>
          </a:stretch>
        </p:blipFill>
        <p:spPr bwMode="auto">
          <a:xfrm>
            <a:off x="304800" y="1447800"/>
            <a:ext cx="3886200" cy="4648200"/>
          </a:xfrm>
          <a:prstGeom prst="rect">
            <a:avLst/>
          </a:prstGeom>
          <a:noFill/>
        </p:spPr>
      </p:pic>
      <p:sp>
        <p:nvSpPr>
          <p:cNvPr id="6" name="Rectangle 5"/>
          <p:cNvSpPr>
            <a:spLocks noChangeArrowheads="1"/>
          </p:cNvSpPr>
          <p:nvPr/>
        </p:nvSpPr>
        <p:spPr bwMode="auto">
          <a:xfrm>
            <a:off x="6531429" y="5725886"/>
            <a:ext cx="2612571" cy="1132114"/>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t>Service Learning</a:t>
            </a:r>
            <a:br>
              <a:rPr lang="en-US"/>
            </a:br>
            <a:r>
              <a:rPr lang="en-US" sz="2000" i="1"/>
              <a:t>by Mary Ellen Daneels, CHS, West Chicago, IL</a:t>
            </a:r>
          </a:p>
        </p:txBody>
      </p:sp>
      <p:sp>
        <p:nvSpPr>
          <p:cNvPr id="203779" name="Rectangle 3"/>
          <p:cNvSpPr>
            <a:spLocks noGrp="1" noChangeArrowheads="1"/>
          </p:cNvSpPr>
          <p:nvPr>
            <p:ph type="subTitle" idx="4294967295"/>
          </p:nvPr>
        </p:nvSpPr>
        <p:spPr>
          <a:xfrm>
            <a:off x="1724025" y="2224088"/>
            <a:ext cx="4746625" cy="3511550"/>
          </a:xfrm>
        </p:spPr>
        <p:txBody>
          <a:bodyPr/>
          <a:lstStyle/>
          <a:p>
            <a:pPr marL="0" indent="0" algn="ctr">
              <a:buFontTx/>
              <a:buNone/>
            </a:pPr>
            <a:r>
              <a:rPr lang="en-US" sz="2800" b="1"/>
              <a:t>Never</a:t>
            </a:r>
            <a:r>
              <a:rPr lang="en-US" sz="2800"/>
              <a:t> doubt that a small group of thoughtful, committed citizens can change the world. Indeed, it's the only thing that ever has." ~</a:t>
            </a:r>
            <a:r>
              <a:rPr lang="en-US" sz="2800" b="1"/>
              <a:t>Margaret Mead</a:t>
            </a:r>
            <a:r>
              <a:rPr lang="en-US" sz="2800"/>
              <a:t> </a:t>
            </a:r>
            <a:r>
              <a:rPr lang="en-US" sz="2800" b="1"/>
              <a:t>...</a:t>
            </a:r>
            <a:r>
              <a:rPr lang="en-US" sz="2800"/>
              <a:t/>
            </a:r>
            <a:br>
              <a:rPr lang="en-US" sz="2800"/>
            </a:br>
            <a:endParaRPr lang="en-US" sz="2800"/>
          </a:p>
        </p:txBody>
      </p:sp>
      <p:pic>
        <p:nvPicPr>
          <p:cNvPr id="203780" name="Picture 4" descr="j0254488"/>
          <p:cNvPicPr>
            <a:picLocks noChangeAspect="1" noChangeArrowheads="1" noCrop="1"/>
          </p:cNvPicPr>
          <p:nvPr/>
        </p:nvPicPr>
        <p:blipFill>
          <a:blip r:embed="rId2" cstate="print"/>
          <a:srcRect/>
          <a:stretch>
            <a:fillRect/>
          </a:stretch>
        </p:blipFill>
        <p:spPr bwMode="auto">
          <a:xfrm>
            <a:off x="6858000" y="4419600"/>
            <a:ext cx="857250" cy="1228725"/>
          </a:xfrm>
          <a:prstGeom prst="rect">
            <a:avLst/>
          </a:prstGeom>
          <a:noFill/>
        </p:spPr>
      </p:pic>
    </p:spTree>
  </p:cSld>
  <p:clrMapOvr>
    <a:masterClrMapping/>
  </p:clrMapOvr>
  <p:transition advTm="7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pic>
        <p:nvPicPr>
          <p:cNvPr id="18434" name="Picture 8" descr="M_page"/>
          <p:cNvPicPr>
            <a:picLocks noChangeAspect="1" noChangeArrowheads="1"/>
          </p:cNvPicPr>
          <p:nvPr/>
        </p:nvPicPr>
        <p:blipFill>
          <a:blip r:embed="rId3" cstate="print"/>
          <a:srcRect/>
          <a:stretch>
            <a:fillRect/>
          </a:stretch>
        </p:blipFill>
        <p:spPr bwMode="auto">
          <a:xfrm>
            <a:off x="2676525" y="1090613"/>
            <a:ext cx="6467475" cy="5767387"/>
          </a:xfrm>
          <a:prstGeom prst="rect">
            <a:avLst/>
          </a:prstGeom>
          <a:noFill/>
          <a:ln w="9525">
            <a:noFill/>
            <a:miter lim="800000"/>
            <a:headEnd/>
            <a:tailEnd/>
          </a:ln>
        </p:spPr>
      </p:pic>
      <p:sp>
        <p:nvSpPr>
          <p:cNvPr id="18435" name="Rectangle 6"/>
          <p:cNvSpPr>
            <a:spLocks noChangeArrowheads="1"/>
          </p:cNvSpPr>
          <p:nvPr/>
        </p:nvSpPr>
        <p:spPr bwMode="auto">
          <a:xfrm>
            <a:off x="225425" y="0"/>
            <a:ext cx="8518525" cy="1274763"/>
          </a:xfrm>
          <a:prstGeom prst="rect">
            <a:avLst/>
          </a:prstGeom>
          <a:noFill/>
          <a:ln w="9525">
            <a:noFill/>
            <a:miter lim="800000"/>
            <a:headEnd/>
            <a:tailEnd/>
          </a:ln>
        </p:spPr>
        <p:txBody>
          <a:bodyPr anchor="ctr"/>
          <a:lstStyle/>
          <a:p>
            <a:r>
              <a:rPr lang="en-US" sz="3600" dirty="0">
                <a:latin typeface="Swis721 Md BT"/>
                <a:cs typeface="ＭＳ Ｐゴシック"/>
              </a:rPr>
              <a:t>McCormick</a:t>
            </a:r>
            <a:r>
              <a:rPr lang="en-US" sz="3200" dirty="0">
                <a:latin typeface="Swis721 Md BT"/>
                <a:cs typeface="ＭＳ Ｐゴシック"/>
              </a:rPr>
              <a:t> </a:t>
            </a:r>
            <a:r>
              <a:rPr lang="en-US" sz="3600" dirty="0">
                <a:latin typeface="Swis721 Md BT"/>
                <a:cs typeface="ＭＳ Ｐゴシック"/>
              </a:rPr>
              <a:t>Foundation Civics Program</a:t>
            </a:r>
            <a:br>
              <a:rPr lang="en-US" sz="3600" dirty="0">
                <a:latin typeface="Swis721 Md BT"/>
                <a:cs typeface="ＭＳ Ｐゴシック"/>
              </a:rPr>
            </a:br>
            <a:r>
              <a:rPr lang="en-US" sz="3200" dirty="0" smtClean="0">
                <a:solidFill>
                  <a:srgbClr val="CC0000"/>
                </a:solidFill>
                <a:latin typeface="Swis721 Md BT"/>
                <a:cs typeface="ＭＳ Ｐゴシック"/>
              </a:rPr>
              <a:t>Civic Reflection </a:t>
            </a:r>
            <a:endParaRPr lang="en-US" sz="3200" dirty="0">
              <a:solidFill>
                <a:srgbClr val="CC0000"/>
              </a:solidFill>
              <a:latin typeface="Swis721 Md BT"/>
              <a:cs typeface="ＭＳ Ｐゴシック"/>
            </a:endParaRPr>
          </a:p>
        </p:txBody>
      </p:sp>
      <p:sp>
        <p:nvSpPr>
          <p:cNvPr id="18436" name="Rectangle 7"/>
          <p:cNvSpPr>
            <a:spLocks noChangeArrowheads="1"/>
          </p:cNvSpPr>
          <p:nvPr/>
        </p:nvSpPr>
        <p:spPr bwMode="auto">
          <a:xfrm>
            <a:off x="193675" y="0"/>
            <a:ext cx="8318500" cy="3905250"/>
          </a:xfrm>
          <a:prstGeom prst="rect">
            <a:avLst/>
          </a:prstGeom>
          <a:noFill/>
          <a:ln w="9525">
            <a:noFill/>
            <a:miter lim="800000"/>
            <a:headEnd/>
            <a:tailEnd/>
          </a:ln>
        </p:spPr>
        <p:txBody>
          <a:bodyPr anchor="ctr"/>
          <a:lstStyle/>
          <a:p>
            <a:endParaRPr lang="en-US" sz="3200" dirty="0" smtClean="0">
              <a:solidFill>
                <a:srgbClr val="0000FF"/>
              </a:solidFill>
              <a:latin typeface="Swis721 Md BT"/>
              <a:cs typeface="ＭＳ Ｐゴシック"/>
            </a:endParaRPr>
          </a:p>
          <a:p>
            <a:r>
              <a:rPr lang="en-US" sz="1600" dirty="0" smtClean="0">
                <a:solidFill>
                  <a:srgbClr val="4D4D4D"/>
                </a:solidFill>
                <a:latin typeface="Swis721 Md BT"/>
                <a:cs typeface="ＭＳ Ｐゴシック"/>
              </a:rPr>
              <a:t>Danielle Estler</a:t>
            </a:r>
            <a:br>
              <a:rPr lang="en-US" sz="1600" dirty="0" smtClean="0">
                <a:solidFill>
                  <a:srgbClr val="4D4D4D"/>
                </a:solidFill>
                <a:latin typeface="Swis721 Md BT"/>
                <a:cs typeface="ＭＳ Ｐゴシック"/>
              </a:rPr>
            </a:br>
            <a:r>
              <a:rPr lang="en-US" sz="1600" dirty="0" smtClean="0">
                <a:solidFill>
                  <a:srgbClr val="4D4D4D"/>
                </a:solidFill>
                <a:latin typeface="Swis721 Md BT"/>
                <a:cs typeface="ＭＳ Ｐゴシック"/>
              </a:rPr>
              <a:t>Professional Development Manager</a:t>
            </a:r>
          </a:p>
          <a:p>
            <a:endParaRPr lang="en-US" sz="1600" dirty="0" smtClean="0">
              <a:solidFill>
                <a:srgbClr val="4D4D4D"/>
              </a:solidFill>
              <a:latin typeface="Swis721 Md BT"/>
              <a:cs typeface="ＭＳ Ｐゴシック"/>
            </a:endParaRPr>
          </a:p>
          <a:p>
            <a:r>
              <a:rPr lang="en-US" sz="1600" dirty="0" smtClean="0">
                <a:solidFill>
                  <a:srgbClr val="4D4D4D"/>
                </a:solidFill>
                <a:latin typeface="Swis721 Md BT"/>
                <a:cs typeface="ＭＳ Ｐゴシック"/>
              </a:rPr>
              <a:t>Janice Belzowski</a:t>
            </a:r>
          </a:p>
          <a:p>
            <a:r>
              <a:rPr lang="en-US" sz="1600" dirty="0" smtClean="0">
                <a:solidFill>
                  <a:srgbClr val="4D4D4D"/>
                </a:solidFill>
                <a:latin typeface="Swis721 Md BT"/>
                <a:cs typeface="ＭＳ Ｐゴシック"/>
              </a:rPr>
              <a:t>Professional Development Coordinator</a:t>
            </a:r>
            <a:endParaRPr lang="en-US" sz="1600" dirty="0">
              <a:solidFill>
                <a:srgbClr val="4D4D4D"/>
              </a:solidFill>
              <a:latin typeface="Swis721 Md BT"/>
              <a:cs typeface="ＭＳ Ｐゴシック"/>
            </a:endParaRPr>
          </a:p>
          <a:p>
            <a:endParaRPr lang="en-US" sz="1600" dirty="0">
              <a:solidFill>
                <a:srgbClr val="4D4D4D"/>
              </a:solidFill>
              <a:latin typeface="Swis721 Md BT"/>
              <a:cs typeface="ＭＳ Ｐゴシック"/>
            </a:endParaRPr>
          </a:p>
          <a:p>
            <a:r>
              <a:rPr lang="en-US" sz="1600" dirty="0" smtClean="0">
                <a:solidFill>
                  <a:srgbClr val="4D4D4D"/>
                </a:solidFill>
                <a:latin typeface="Swis721 Md BT"/>
                <a:cs typeface="ＭＳ Ｐゴシック"/>
              </a:rPr>
              <a:t/>
            </a:r>
            <a:br>
              <a:rPr lang="en-US" sz="1600" dirty="0" smtClean="0">
                <a:solidFill>
                  <a:srgbClr val="4D4D4D"/>
                </a:solidFill>
                <a:latin typeface="Swis721 Md BT"/>
                <a:cs typeface="ＭＳ Ｐゴシック"/>
              </a:rPr>
            </a:br>
            <a:endParaRPr lang="en-US" sz="1600" dirty="0">
              <a:solidFill>
                <a:srgbClr val="4D4D4D"/>
              </a:solidFill>
              <a:latin typeface="Swis721 Md BT"/>
              <a:cs typeface="ＭＳ Ｐゴシック"/>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sz="4000"/>
              <a:t>Service learning allows students to:</a:t>
            </a:r>
          </a:p>
        </p:txBody>
      </p:sp>
      <p:sp>
        <p:nvSpPr>
          <p:cNvPr id="159747" name="Rectangle 3"/>
          <p:cNvSpPr>
            <a:spLocks noGrp="1" noChangeArrowheads="1"/>
          </p:cNvSpPr>
          <p:nvPr>
            <p:ph type="body" idx="1"/>
          </p:nvPr>
        </p:nvSpPr>
        <p:spPr/>
        <p:txBody>
          <a:bodyPr/>
          <a:lstStyle/>
          <a:p>
            <a:r>
              <a:rPr lang="en-US" sz="2800"/>
              <a:t>Apply academic, social and personal skills to improve their community.</a:t>
            </a:r>
          </a:p>
          <a:p>
            <a:r>
              <a:rPr lang="en-US" sz="2800"/>
              <a:t>Make decisions that have real, not hypothetical results.</a:t>
            </a:r>
          </a:p>
          <a:p>
            <a:r>
              <a:rPr lang="en-US" sz="2800"/>
              <a:t>Grow as individuals, gain respect for peers and increase civic participation.</a:t>
            </a:r>
          </a:p>
          <a:p>
            <a:r>
              <a:rPr lang="en-US" sz="2800"/>
              <a:t>Develop as leaders who take initiative to solve problems, work as a team and demonstrate their abilities while and through helping others.</a:t>
            </a:r>
          </a:p>
          <a:p>
            <a:endParaRPr lang="en-US" sz="2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sz="4000"/>
              <a:t>Service Learning has four components</a:t>
            </a:r>
          </a:p>
        </p:txBody>
      </p:sp>
      <p:sp>
        <p:nvSpPr>
          <p:cNvPr id="160771" name="Rectangle 3"/>
          <p:cNvSpPr>
            <a:spLocks noGrp="1" noChangeArrowheads="1"/>
          </p:cNvSpPr>
          <p:nvPr>
            <p:ph type="body" idx="1"/>
          </p:nvPr>
        </p:nvSpPr>
        <p:spPr/>
        <p:txBody>
          <a:bodyPr/>
          <a:lstStyle/>
          <a:p>
            <a:r>
              <a:rPr lang="en-US"/>
              <a:t>Research:  What is the problem?</a:t>
            </a:r>
          </a:p>
          <a:p>
            <a:r>
              <a:rPr lang="en-US"/>
              <a:t>Action:  Address the problem</a:t>
            </a:r>
          </a:p>
          <a:p>
            <a:r>
              <a:rPr lang="en-US"/>
              <a:t>Reflection:  Is it working?  What have I learned?</a:t>
            </a:r>
          </a:p>
          <a:p>
            <a:r>
              <a:rPr lang="en-US"/>
              <a:t>Demonstration:  Show others what you did and explain effectiveness.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Research</a:t>
            </a:r>
          </a:p>
        </p:txBody>
      </p:sp>
      <p:sp>
        <p:nvSpPr>
          <p:cNvPr id="161795" name="Rectangle 3"/>
          <p:cNvSpPr>
            <a:spLocks noGrp="1" noChangeArrowheads="1"/>
          </p:cNvSpPr>
          <p:nvPr>
            <p:ph type="body" sz="half" idx="1"/>
          </p:nvPr>
        </p:nvSpPr>
        <p:spPr/>
        <p:txBody>
          <a:bodyPr/>
          <a:lstStyle/>
          <a:p>
            <a:r>
              <a:rPr lang="en-US" sz="2800"/>
              <a:t>Surveys</a:t>
            </a:r>
          </a:p>
          <a:p>
            <a:r>
              <a:rPr lang="en-US" sz="2800"/>
              <a:t>Interviews</a:t>
            </a:r>
          </a:p>
          <a:p>
            <a:r>
              <a:rPr lang="en-US" sz="2800"/>
              <a:t>Field Studies</a:t>
            </a:r>
          </a:p>
          <a:p>
            <a:r>
              <a:rPr lang="en-US" sz="2800"/>
              <a:t>Case Studies</a:t>
            </a:r>
          </a:p>
          <a:p>
            <a:r>
              <a:rPr lang="en-US" sz="2800"/>
              <a:t>Literature</a:t>
            </a:r>
          </a:p>
          <a:p>
            <a:pPr>
              <a:buFontTx/>
              <a:buNone/>
            </a:pPr>
            <a:endParaRPr lang="en-US" sz="2800"/>
          </a:p>
        </p:txBody>
      </p:sp>
      <p:pic>
        <p:nvPicPr>
          <p:cNvPr id="161796" name="Picture 4" descr="j0299715"/>
          <p:cNvPicPr>
            <a:picLocks noGrp="1" noChangeAspect="1" noChangeArrowheads="1"/>
          </p:cNvPicPr>
          <p:nvPr>
            <p:ph sz="half" idx="2"/>
          </p:nvPr>
        </p:nvPicPr>
        <p:blipFill>
          <a:blip r:embed="rId2" cstate="print"/>
          <a:srcRect/>
          <a:stretch>
            <a:fillRect/>
          </a:stretch>
        </p:blipFill>
        <p:spPr>
          <a:xfrm>
            <a:off x="5791200" y="2057400"/>
            <a:ext cx="1787525" cy="180657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61794"/>
                                        </p:tgtEl>
                                        <p:attrNameLst>
                                          <p:attrName>style.visibility</p:attrName>
                                        </p:attrNameLst>
                                      </p:cBhvr>
                                      <p:to>
                                        <p:strVal val="visible"/>
                                      </p:to>
                                    </p:set>
                                    <p:animEffect transition="in" filter="fade">
                                      <p:cBhvr>
                                        <p:cTn id="7" dur="600">
                                          <p:stCondLst>
                                            <p:cond delay="0"/>
                                          </p:stCondLst>
                                        </p:cTn>
                                        <p:tgtEl>
                                          <p:spTgt spid="161794"/>
                                        </p:tgtEl>
                                      </p:cBhvr>
                                    </p:animEffect>
                                    <p:anim calcmode="lin" valueType="num">
                                      <p:cBhvr>
                                        <p:cTn id="8" dur="600" fill="hold">
                                          <p:stCondLst>
                                            <p:cond delay="0"/>
                                          </p:stCondLst>
                                        </p:cTn>
                                        <p:tgtEl>
                                          <p:spTgt spid="16179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6179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6179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1795">
                                            <p:txEl>
                                              <p:pRg st="0" end="0"/>
                                            </p:txEl>
                                          </p:spTgt>
                                        </p:tgtEl>
                                        <p:attrNameLst>
                                          <p:attrName>style.visibility</p:attrName>
                                        </p:attrNameLst>
                                      </p:cBhvr>
                                      <p:to>
                                        <p:strVal val="visible"/>
                                      </p:to>
                                    </p:set>
                                    <p:animEffect transition="in" filter="slide(fromBottom)">
                                      <p:cBhvr>
                                        <p:cTn id="15" dur="500">
                                          <p:stCondLst>
                                            <p:cond delay="0"/>
                                          </p:stCondLst>
                                        </p:cTn>
                                        <p:tgtEl>
                                          <p:spTgt spid="16179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61795">
                                            <p:txEl>
                                              <p:pRg st="1" end="1"/>
                                            </p:txEl>
                                          </p:spTgt>
                                        </p:tgtEl>
                                        <p:attrNameLst>
                                          <p:attrName>style.visibility</p:attrName>
                                        </p:attrNameLst>
                                      </p:cBhvr>
                                      <p:to>
                                        <p:strVal val="visible"/>
                                      </p:to>
                                    </p:set>
                                    <p:animEffect transition="in" filter="slide(fromBottom)">
                                      <p:cBhvr>
                                        <p:cTn id="20" dur="500">
                                          <p:stCondLst>
                                            <p:cond delay="0"/>
                                          </p:stCondLst>
                                        </p:cTn>
                                        <p:tgtEl>
                                          <p:spTgt spid="16179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61795">
                                            <p:txEl>
                                              <p:pRg st="2" end="2"/>
                                            </p:txEl>
                                          </p:spTgt>
                                        </p:tgtEl>
                                        <p:attrNameLst>
                                          <p:attrName>style.visibility</p:attrName>
                                        </p:attrNameLst>
                                      </p:cBhvr>
                                      <p:to>
                                        <p:strVal val="visible"/>
                                      </p:to>
                                    </p:set>
                                    <p:animEffect transition="in" filter="slide(fromBottom)">
                                      <p:cBhvr>
                                        <p:cTn id="25" dur="500">
                                          <p:stCondLst>
                                            <p:cond delay="0"/>
                                          </p:stCondLst>
                                        </p:cTn>
                                        <p:tgtEl>
                                          <p:spTgt spid="16179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61795">
                                            <p:txEl>
                                              <p:pRg st="3" end="3"/>
                                            </p:txEl>
                                          </p:spTgt>
                                        </p:tgtEl>
                                        <p:attrNameLst>
                                          <p:attrName>style.visibility</p:attrName>
                                        </p:attrNameLst>
                                      </p:cBhvr>
                                      <p:to>
                                        <p:strVal val="visible"/>
                                      </p:to>
                                    </p:set>
                                    <p:animEffect transition="in" filter="slide(fromBottom)">
                                      <p:cBhvr>
                                        <p:cTn id="30" dur="500">
                                          <p:stCondLst>
                                            <p:cond delay="0"/>
                                          </p:stCondLst>
                                        </p:cTn>
                                        <p:tgtEl>
                                          <p:spTgt spid="16179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61795">
                                            <p:txEl>
                                              <p:pRg st="4" end="4"/>
                                            </p:txEl>
                                          </p:spTgt>
                                        </p:tgtEl>
                                        <p:attrNameLst>
                                          <p:attrName>style.visibility</p:attrName>
                                        </p:attrNameLst>
                                      </p:cBhvr>
                                      <p:to>
                                        <p:strVal val="visible"/>
                                      </p:to>
                                    </p:set>
                                    <p:animEffect transition="in" filter="slide(fromBottom)">
                                      <p:cBhvr>
                                        <p:cTn id="35" dur="500">
                                          <p:stCondLst>
                                            <p:cond delay="0"/>
                                          </p:stCondLst>
                                        </p:cTn>
                                        <p:tgtEl>
                                          <p:spTgt spid="161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Action</a:t>
            </a:r>
          </a:p>
        </p:txBody>
      </p:sp>
      <p:sp>
        <p:nvSpPr>
          <p:cNvPr id="162819" name="Rectangle 3"/>
          <p:cNvSpPr>
            <a:spLocks noGrp="1" noChangeArrowheads="1"/>
          </p:cNvSpPr>
          <p:nvPr>
            <p:ph type="body" sz="half" idx="1"/>
          </p:nvPr>
        </p:nvSpPr>
        <p:spPr/>
        <p:txBody>
          <a:bodyPr/>
          <a:lstStyle/>
          <a:p>
            <a:r>
              <a:rPr lang="en-US" sz="2800"/>
              <a:t>Research</a:t>
            </a:r>
          </a:p>
          <a:p>
            <a:r>
              <a:rPr lang="en-US" sz="2800"/>
              <a:t>Advocacy</a:t>
            </a:r>
          </a:p>
          <a:p>
            <a:r>
              <a:rPr lang="en-US" sz="2800"/>
              <a:t>Direct Action</a:t>
            </a:r>
          </a:p>
          <a:p>
            <a:r>
              <a:rPr lang="en-US" sz="2800"/>
              <a:t>Indirect Action</a:t>
            </a:r>
          </a:p>
        </p:txBody>
      </p:sp>
      <p:pic>
        <p:nvPicPr>
          <p:cNvPr id="162820" name="Picture 4" descr="j0297499"/>
          <p:cNvPicPr>
            <a:picLocks noGrp="1" noChangeAspect="1" noChangeArrowheads="1"/>
          </p:cNvPicPr>
          <p:nvPr>
            <p:ph sz="half" idx="2"/>
          </p:nvPr>
        </p:nvPicPr>
        <p:blipFill>
          <a:blip r:embed="rId2" cstate="print"/>
          <a:srcRect/>
          <a:stretch>
            <a:fillRect/>
          </a:stretch>
        </p:blipFill>
        <p:spPr>
          <a:xfrm>
            <a:off x="6858000" y="2438400"/>
            <a:ext cx="1511300" cy="1819275"/>
          </a:xfrm>
          <a:noFill/>
          <a:ln/>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62818"/>
                                        </p:tgtEl>
                                        <p:attrNameLst>
                                          <p:attrName>style.visibility</p:attrName>
                                        </p:attrNameLst>
                                      </p:cBhvr>
                                      <p:to>
                                        <p:strVal val="visible"/>
                                      </p:to>
                                    </p:set>
                                    <p:anim calcmode="lin" valueType="num">
                                      <p:cBhvr>
                                        <p:cTn id="7" dur="2000" fill="hold"/>
                                        <p:tgtEl>
                                          <p:spTgt spid="162818"/>
                                        </p:tgtEl>
                                        <p:attrNameLst>
                                          <p:attrName>ppt_w</p:attrName>
                                        </p:attrNameLst>
                                      </p:cBhvr>
                                      <p:tavLst>
                                        <p:tav tm="0">
                                          <p:val>
                                            <p:strVal val="#ppt_w"/>
                                          </p:val>
                                        </p:tav>
                                        <p:tav tm="100000">
                                          <p:val>
                                            <p:strVal val="#ppt_w"/>
                                          </p:val>
                                        </p:tav>
                                      </p:tavLst>
                                    </p:anim>
                                    <p:anim calcmode="lin" valueType="num">
                                      <p:cBhvr>
                                        <p:cTn id="8" dur="2000" fill="hold"/>
                                        <p:tgtEl>
                                          <p:spTgt spid="16281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62818"/>
                                        </p:tgtEl>
                                        <p:attrNameLst>
                                          <p:attrName>ppt_x</p:attrName>
                                        </p:attrNameLst>
                                      </p:cBhvr>
                                      <p:tavLst>
                                        <p:tav tm="0">
                                          <p:val>
                                            <p:strVal val="#ppt_x-.4"/>
                                          </p:val>
                                        </p:tav>
                                        <p:tav tm="100000">
                                          <p:val>
                                            <p:strVal val="#ppt_x"/>
                                          </p:val>
                                        </p:tav>
                                      </p:tavLst>
                                    </p:anim>
                                    <p:anim calcmode="lin" valueType="num">
                                      <p:cBhvr>
                                        <p:cTn id="10" dur="2000" fill="hold"/>
                                        <p:tgtEl>
                                          <p:spTgt spid="16281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62819">
                                            <p:txEl>
                                              <p:pRg st="0" end="0"/>
                                            </p:txEl>
                                          </p:spTgt>
                                        </p:tgtEl>
                                        <p:attrNameLst>
                                          <p:attrName>style.visibility</p:attrName>
                                        </p:attrNameLst>
                                      </p:cBhvr>
                                      <p:to>
                                        <p:strVal val="visible"/>
                                      </p:to>
                                    </p:set>
                                    <p:animEffect transition="in" filter="fade">
                                      <p:cBhvr>
                                        <p:cTn id="15" dur="500">
                                          <p:stCondLst>
                                            <p:cond delay="0"/>
                                          </p:stCondLst>
                                        </p:cTn>
                                        <p:tgtEl>
                                          <p:spTgt spid="162819">
                                            <p:txEl>
                                              <p:pRg st="0" end="0"/>
                                            </p:txEl>
                                          </p:spTgt>
                                        </p:tgtEl>
                                      </p:cBhvr>
                                    </p:animEffect>
                                    <p:anim calcmode="lin" valueType="num">
                                      <p:cBhvr>
                                        <p:cTn id="16" dur="500" fill="hold">
                                          <p:stCondLst>
                                            <p:cond delay="0"/>
                                          </p:stCondLst>
                                        </p:cTn>
                                        <p:tgtEl>
                                          <p:spTgt spid="16281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62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62819">
                                            <p:txEl>
                                              <p:pRg st="1" end="1"/>
                                            </p:txEl>
                                          </p:spTgt>
                                        </p:tgtEl>
                                        <p:attrNameLst>
                                          <p:attrName>style.visibility</p:attrName>
                                        </p:attrNameLst>
                                      </p:cBhvr>
                                      <p:to>
                                        <p:strVal val="visible"/>
                                      </p:to>
                                    </p:set>
                                    <p:animEffect transition="in" filter="fade">
                                      <p:cBhvr>
                                        <p:cTn id="22" dur="500">
                                          <p:stCondLst>
                                            <p:cond delay="0"/>
                                          </p:stCondLst>
                                        </p:cTn>
                                        <p:tgtEl>
                                          <p:spTgt spid="162819">
                                            <p:txEl>
                                              <p:pRg st="1" end="1"/>
                                            </p:txEl>
                                          </p:spTgt>
                                        </p:tgtEl>
                                      </p:cBhvr>
                                    </p:animEffect>
                                    <p:anim calcmode="lin" valueType="num">
                                      <p:cBhvr>
                                        <p:cTn id="23" dur="500" fill="hold">
                                          <p:stCondLst>
                                            <p:cond delay="0"/>
                                          </p:stCondLst>
                                        </p:cTn>
                                        <p:tgtEl>
                                          <p:spTgt spid="162819">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62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62819">
                                            <p:txEl>
                                              <p:pRg st="2" end="2"/>
                                            </p:txEl>
                                          </p:spTgt>
                                        </p:tgtEl>
                                        <p:attrNameLst>
                                          <p:attrName>style.visibility</p:attrName>
                                        </p:attrNameLst>
                                      </p:cBhvr>
                                      <p:to>
                                        <p:strVal val="visible"/>
                                      </p:to>
                                    </p:set>
                                    <p:animEffect transition="in" filter="fade">
                                      <p:cBhvr>
                                        <p:cTn id="29" dur="500">
                                          <p:stCondLst>
                                            <p:cond delay="0"/>
                                          </p:stCondLst>
                                        </p:cTn>
                                        <p:tgtEl>
                                          <p:spTgt spid="162819">
                                            <p:txEl>
                                              <p:pRg st="2" end="2"/>
                                            </p:txEl>
                                          </p:spTgt>
                                        </p:tgtEl>
                                      </p:cBhvr>
                                    </p:animEffect>
                                    <p:anim calcmode="lin" valueType="num">
                                      <p:cBhvr>
                                        <p:cTn id="30" dur="500" fill="hold">
                                          <p:stCondLst>
                                            <p:cond delay="0"/>
                                          </p:stCondLst>
                                        </p:cTn>
                                        <p:tgtEl>
                                          <p:spTgt spid="162819">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62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62819">
                                            <p:txEl>
                                              <p:pRg st="3" end="3"/>
                                            </p:txEl>
                                          </p:spTgt>
                                        </p:tgtEl>
                                        <p:attrNameLst>
                                          <p:attrName>style.visibility</p:attrName>
                                        </p:attrNameLst>
                                      </p:cBhvr>
                                      <p:to>
                                        <p:strVal val="visible"/>
                                      </p:to>
                                    </p:set>
                                    <p:animEffect transition="in" filter="fade">
                                      <p:cBhvr>
                                        <p:cTn id="36" dur="500">
                                          <p:stCondLst>
                                            <p:cond delay="0"/>
                                          </p:stCondLst>
                                        </p:cTn>
                                        <p:tgtEl>
                                          <p:spTgt spid="162819">
                                            <p:txEl>
                                              <p:pRg st="3" end="3"/>
                                            </p:txEl>
                                          </p:spTgt>
                                        </p:tgtEl>
                                      </p:cBhvr>
                                    </p:animEffect>
                                    <p:anim calcmode="lin" valueType="num">
                                      <p:cBhvr>
                                        <p:cTn id="37" dur="500" fill="hold">
                                          <p:stCondLst>
                                            <p:cond delay="0"/>
                                          </p:stCondLst>
                                        </p:cTn>
                                        <p:tgtEl>
                                          <p:spTgt spid="162819">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628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P spid="16281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Reflection</a:t>
            </a:r>
          </a:p>
        </p:txBody>
      </p:sp>
      <p:sp>
        <p:nvSpPr>
          <p:cNvPr id="163843" name="Rectangle 3"/>
          <p:cNvSpPr>
            <a:spLocks noGrp="1" noChangeArrowheads="1"/>
          </p:cNvSpPr>
          <p:nvPr>
            <p:ph type="body" sz="half" idx="1"/>
          </p:nvPr>
        </p:nvSpPr>
        <p:spPr/>
        <p:txBody>
          <a:bodyPr/>
          <a:lstStyle/>
          <a:p>
            <a:r>
              <a:rPr lang="en-US" sz="2800"/>
              <a:t>Journals</a:t>
            </a:r>
          </a:p>
          <a:p>
            <a:r>
              <a:rPr lang="en-US" sz="2800"/>
              <a:t>Evaluation</a:t>
            </a:r>
          </a:p>
          <a:p>
            <a:r>
              <a:rPr lang="en-US" sz="2800"/>
              <a:t>Rubric</a:t>
            </a:r>
          </a:p>
          <a:p>
            <a:r>
              <a:rPr lang="en-US" sz="2800"/>
              <a:t>Peer Listening</a:t>
            </a:r>
          </a:p>
        </p:txBody>
      </p:sp>
      <p:pic>
        <p:nvPicPr>
          <p:cNvPr id="163844" name="Picture 4" descr="j0342941"/>
          <p:cNvPicPr>
            <a:picLocks noGrp="1" noChangeAspect="1" noChangeArrowheads="1"/>
          </p:cNvPicPr>
          <p:nvPr>
            <p:ph sz="half" idx="2"/>
          </p:nvPr>
        </p:nvPicPr>
        <p:blipFill>
          <a:blip r:embed="rId2" cstate="print"/>
          <a:srcRect/>
          <a:stretch>
            <a:fillRect/>
          </a:stretch>
        </p:blipFill>
        <p:spPr>
          <a:xfrm>
            <a:off x="5791200" y="2286000"/>
            <a:ext cx="1739900" cy="16002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63842"/>
                                        </p:tgtEl>
                                        <p:attrNameLst>
                                          <p:attrName>style.visibility</p:attrName>
                                        </p:attrNameLst>
                                      </p:cBhvr>
                                      <p:to>
                                        <p:strVal val="visible"/>
                                      </p:to>
                                    </p:set>
                                    <p:animEffect transition="in" filter="randombar(horizontal)">
                                      <p:cBhvr>
                                        <p:cTn id="7" dur="600">
                                          <p:stCondLst>
                                            <p:cond delay="0"/>
                                          </p:stCondLst>
                                        </p:cTn>
                                        <p:tgtEl>
                                          <p:spTgt spid="16384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3843">
                                            <p:txEl>
                                              <p:pRg st="0" end="0"/>
                                            </p:txEl>
                                          </p:spTgt>
                                        </p:tgtEl>
                                        <p:attrNameLst>
                                          <p:attrName>style.visibility</p:attrName>
                                        </p:attrNameLst>
                                      </p:cBhvr>
                                      <p:to>
                                        <p:strVal val="visible"/>
                                      </p:to>
                                    </p:set>
                                    <p:animEffect transition="in" filter="randombar(horizontal)">
                                      <p:cBhvr>
                                        <p:cTn id="12" dur="500"/>
                                        <p:tgtEl>
                                          <p:spTgt spid="1638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3843">
                                            <p:txEl>
                                              <p:pRg st="1" end="1"/>
                                            </p:txEl>
                                          </p:spTgt>
                                        </p:tgtEl>
                                        <p:attrNameLst>
                                          <p:attrName>style.visibility</p:attrName>
                                        </p:attrNameLst>
                                      </p:cBhvr>
                                      <p:to>
                                        <p:strVal val="visible"/>
                                      </p:to>
                                    </p:set>
                                    <p:animEffect transition="in" filter="randombar(horizontal)">
                                      <p:cBhvr>
                                        <p:cTn id="17" dur="500"/>
                                        <p:tgtEl>
                                          <p:spTgt spid="1638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63843">
                                            <p:txEl>
                                              <p:pRg st="2" end="2"/>
                                            </p:txEl>
                                          </p:spTgt>
                                        </p:tgtEl>
                                        <p:attrNameLst>
                                          <p:attrName>style.visibility</p:attrName>
                                        </p:attrNameLst>
                                      </p:cBhvr>
                                      <p:to>
                                        <p:strVal val="visible"/>
                                      </p:to>
                                    </p:set>
                                    <p:animEffect transition="in" filter="randombar(horizontal)">
                                      <p:cBhvr>
                                        <p:cTn id="22" dur="500"/>
                                        <p:tgtEl>
                                          <p:spTgt spid="1638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63843">
                                            <p:txEl>
                                              <p:pRg st="3" end="3"/>
                                            </p:txEl>
                                          </p:spTgt>
                                        </p:tgtEl>
                                        <p:attrNameLst>
                                          <p:attrName>style.visibility</p:attrName>
                                        </p:attrNameLst>
                                      </p:cBhvr>
                                      <p:to>
                                        <p:strVal val="visible"/>
                                      </p:to>
                                    </p:set>
                                    <p:animEffect transition="in" filter="randombar(horizontal)">
                                      <p:cBhvr>
                                        <p:cTn id="27" dur="500"/>
                                        <p:tgtEl>
                                          <p:spTgt spid="163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P spid="16384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Demonstration</a:t>
            </a:r>
          </a:p>
        </p:txBody>
      </p:sp>
      <p:sp>
        <p:nvSpPr>
          <p:cNvPr id="164867" name="Rectangle 3"/>
          <p:cNvSpPr>
            <a:spLocks noGrp="1" noChangeArrowheads="1"/>
          </p:cNvSpPr>
          <p:nvPr>
            <p:ph type="body" sz="half" idx="1"/>
          </p:nvPr>
        </p:nvSpPr>
        <p:spPr/>
        <p:txBody>
          <a:bodyPr/>
          <a:lstStyle/>
          <a:p>
            <a:r>
              <a:rPr lang="en-US" sz="2800"/>
              <a:t>Press Release</a:t>
            </a:r>
          </a:p>
          <a:p>
            <a:r>
              <a:rPr lang="en-US" sz="2800"/>
              <a:t>Web Site</a:t>
            </a:r>
          </a:p>
          <a:p>
            <a:r>
              <a:rPr lang="en-US" sz="2800"/>
              <a:t>Presentation</a:t>
            </a:r>
          </a:p>
          <a:p>
            <a:r>
              <a:rPr lang="en-US" sz="2800"/>
              <a:t>Brochure or booklet</a:t>
            </a:r>
          </a:p>
          <a:p>
            <a:r>
              <a:rPr lang="en-US" sz="2800"/>
              <a:t>Paper</a:t>
            </a:r>
          </a:p>
        </p:txBody>
      </p:sp>
      <p:pic>
        <p:nvPicPr>
          <p:cNvPr id="164868" name="Picture 4" descr="j0279258"/>
          <p:cNvPicPr>
            <a:picLocks noGrp="1" noChangeAspect="1" noChangeArrowheads="1"/>
          </p:cNvPicPr>
          <p:nvPr>
            <p:ph sz="half" idx="2"/>
          </p:nvPr>
        </p:nvPicPr>
        <p:blipFill>
          <a:blip r:embed="rId2" cstate="print"/>
          <a:srcRect/>
          <a:stretch>
            <a:fillRect/>
          </a:stretch>
        </p:blipFill>
        <p:spPr>
          <a:xfrm>
            <a:off x="6122988" y="2952750"/>
            <a:ext cx="1089025" cy="1819275"/>
          </a:xfrm>
          <a:noFill/>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fade">
                                      <p:cBhvr>
                                        <p:cTn id="7" dur="1000"/>
                                        <p:tgtEl>
                                          <p:spTgt spid="164866"/>
                                        </p:tgtEl>
                                      </p:cBhvr>
                                    </p:animEffect>
                                    <p:anim calcmode="lin" valueType="num">
                                      <p:cBhvr>
                                        <p:cTn id="8" dur="1000" fill="hold"/>
                                        <p:tgtEl>
                                          <p:spTgt spid="164866"/>
                                        </p:tgtEl>
                                        <p:attrNameLst>
                                          <p:attrName>ppt_x</p:attrName>
                                        </p:attrNameLst>
                                      </p:cBhvr>
                                      <p:tavLst>
                                        <p:tav tm="0">
                                          <p:val>
                                            <p:strVal val="#ppt_x"/>
                                          </p:val>
                                        </p:tav>
                                        <p:tav tm="100000">
                                          <p:val>
                                            <p:strVal val="#ppt_x"/>
                                          </p:val>
                                        </p:tav>
                                      </p:tavLst>
                                    </p:anim>
                                    <p:anim calcmode="lin" valueType="num">
                                      <p:cBhvr>
                                        <p:cTn id="9" dur="898" decel="100000" fill="hold"/>
                                        <p:tgtEl>
                                          <p:spTgt spid="16486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486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64867">
                                            <p:txEl>
                                              <p:pRg st="0" end="0"/>
                                            </p:txEl>
                                          </p:spTgt>
                                        </p:tgtEl>
                                        <p:attrNameLst>
                                          <p:attrName>style.visibility</p:attrName>
                                        </p:attrNameLst>
                                      </p:cBhvr>
                                      <p:to>
                                        <p:strVal val="visible"/>
                                      </p:to>
                                    </p:set>
                                    <p:animEffect transition="in" filter="fade">
                                      <p:cBhvr>
                                        <p:cTn id="15" dur="1000"/>
                                        <p:tgtEl>
                                          <p:spTgt spid="164867">
                                            <p:txEl>
                                              <p:pRg st="0" end="0"/>
                                            </p:txEl>
                                          </p:spTgt>
                                        </p:tgtEl>
                                      </p:cBhvr>
                                    </p:animEffect>
                                    <p:anim calcmode="lin" valueType="num">
                                      <p:cBhvr>
                                        <p:cTn id="16" dur="10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6486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648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64867">
                                            <p:txEl>
                                              <p:pRg st="1" end="1"/>
                                            </p:txEl>
                                          </p:spTgt>
                                        </p:tgtEl>
                                        <p:attrNameLst>
                                          <p:attrName>style.visibility</p:attrName>
                                        </p:attrNameLst>
                                      </p:cBhvr>
                                      <p:to>
                                        <p:strVal val="visible"/>
                                      </p:to>
                                    </p:set>
                                    <p:animEffect transition="in" filter="fade">
                                      <p:cBhvr>
                                        <p:cTn id="23" dur="1000"/>
                                        <p:tgtEl>
                                          <p:spTgt spid="164867">
                                            <p:txEl>
                                              <p:pRg st="1" end="1"/>
                                            </p:txEl>
                                          </p:spTgt>
                                        </p:tgtEl>
                                      </p:cBhvr>
                                    </p:animEffect>
                                    <p:anim calcmode="lin" valueType="num">
                                      <p:cBhvr>
                                        <p:cTn id="24" dur="10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6486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648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64867">
                                            <p:txEl>
                                              <p:pRg st="2" end="2"/>
                                            </p:txEl>
                                          </p:spTgt>
                                        </p:tgtEl>
                                        <p:attrNameLst>
                                          <p:attrName>style.visibility</p:attrName>
                                        </p:attrNameLst>
                                      </p:cBhvr>
                                      <p:to>
                                        <p:strVal val="visible"/>
                                      </p:to>
                                    </p:set>
                                    <p:animEffect transition="in" filter="fade">
                                      <p:cBhvr>
                                        <p:cTn id="31" dur="1000"/>
                                        <p:tgtEl>
                                          <p:spTgt spid="164867">
                                            <p:txEl>
                                              <p:pRg st="2" end="2"/>
                                            </p:txEl>
                                          </p:spTgt>
                                        </p:tgtEl>
                                      </p:cBhvr>
                                    </p:animEffect>
                                    <p:anim calcmode="lin" valueType="num">
                                      <p:cBhvr>
                                        <p:cTn id="32" dur="10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6486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648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64867">
                                            <p:txEl>
                                              <p:pRg st="3" end="3"/>
                                            </p:txEl>
                                          </p:spTgt>
                                        </p:tgtEl>
                                        <p:attrNameLst>
                                          <p:attrName>style.visibility</p:attrName>
                                        </p:attrNameLst>
                                      </p:cBhvr>
                                      <p:to>
                                        <p:strVal val="visible"/>
                                      </p:to>
                                    </p:set>
                                    <p:animEffect transition="in" filter="fade">
                                      <p:cBhvr>
                                        <p:cTn id="39" dur="1000"/>
                                        <p:tgtEl>
                                          <p:spTgt spid="164867">
                                            <p:txEl>
                                              <p:pRg st="3" end="3"/>
                                            </p:txEl>
                                          </p:spTgt>
                                        </p:tgtEl>
                                      </p:cBhvr>
                                    </p:animEffect>
                                    <p:anim calcmode="lin" valueType="num">
                                      <p:cBhvr>
                                        <p:cTn id="40" dur="10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64867">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648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64867">
                                            <p:txEl>
                                              <p:pRg st="4" end="4"/>
                                            </p:txEl>
                                          </p:spTgt>
                                        </p:tgtEl>
                                        <p:attrNameLst>
                                          <p:attrName>style.visibility</p:attrName>
                                        </p:attrNameLst>
                                      </p:cBhvr>
                                      <p:to>
                                        <p:strVal val="visible"/>
                                      </p:to>
                                    </p:set>
                                    <p:animEffect transition="in" filter="fade">
                                      <p:cBhvr>
                                        <p:cTn id="47" dur="1000"/>
                                        <p:tgtEl>
                                          <p:spTgt spid="164867">
                                            <p:txEl>
                                              <p:pRg st="4" end="4"/>
                                            </p:txEl>
                                          </p:spTgt>
                                        </p:tgtEl>
                                      </p:cBhvr>
                                    </p:animEffect>
                                    <p:anim calcmode="lin" valueType="num">
                                      <p:cBhvr>
                                        <p:cTn id="48" dur="1000" fill="hold"/>
                                        <p:tgtEl>
                                          <p:spTgt spid="164867">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64867">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6486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ctrTitle"/>
          </p:nvPr>
        </p:nvSpPr>
        <p:spPr>
          <a:xfrm>
            <a:off x="1055914" y="304800"/>
            <a:ext cx="7173686" cy="1143000"/>
          </a:xfrm>
        </p:spPr>
        <p:txBody>
          <a:bodyPr/>
          <a:lstStyle/>
          <a:p>
            <a:r>
              <a:rPr lang="en-US" dirty="0"/>
              <a:t>West Chicago Community High School</a:t>
            </a:r>
          </a:p>
        </p:txBody>
      </p:sp>
      <p:pic>
        <p:nvPicPr>
          <p:cNvPr id="210947" name="Picture 3"/>
          <p:cNvPicPr>
            <a:picLocks noGrp="1" noChangeAspect="1" noChangeArrowheads="1"/>
          </p:cNvPicPr>
          <p:nvPr>
            <p:ph type="subTitle" idx="1"/>
          </p:nvPr>
        </p:nvPicPr>
        <p:blipFill>
          <a:blip r:embed="rId2" cstate="print"/>
          <a:srcRect/>
          <a:stretch>
            <a:fillRect/>
          </a:stretch>
        </p:blipFill>
        <p:spPr>
          <a:xfrm>
            <a:off x="1371600" y="1828800"/>
            <a:ext cx="6400800" cy="3810000"/>
          </a:xfrm>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sz="4000"/>
              <a:t>The Spiraling Curriculum Leading to Effective Citizenship</a:t>
            </a:r>
          </a:p>
        </p:txBody>
      </p:sp>
      <p:sp>
        <p:nvSpPr>
          <p:cNvPr id="212995" name="Rectangle 3"/>
          <p:cNvSpPr>
            <a:spLocks noGrp="1" noChangeArrowheads="1"/>
          </p:cNvSpPr>
          <p:nvPr>
            <p:ph type="body" idx="1"/>
          </p:nvPr>
        </p:nvSpPr>
        <p:spPr/>
        <p:txBody>
          <a:bodyPr/>
          <a:lstStyle/>
          <a:p>
            <a:pPr>
              <a:lnSpc>
                <a:spcPct val="90000"/>
              </a:lnSpc>
            </a:pPr>
            <a:r>
              <a:rPr lang="en-US" sz="2400"/>
              <a:t>Freshmen Year:  Geography</a:t>
            </a:r>
          </a:p>
          <a:p>
            <a:pPr lvl="1">
              <a:lnSpc>
                <a:spcPct val="90000"/>
              </a:lnSpc>
            </a:pPr>
            <a:r>
              <a:rPr lang="en-US" sz="2000" i="1"/>
              <a:t>What role do I play in the global community?</a:t>
            </a:r>
          </a:p>
          <a:p>
            <a:pPr>
              <a:lnSpc>
                <a:spcPct val="90000"/>
              </a:lnSpc>
            </a:pPr>
            <a:r>
              <a:rPr lang="en-US" sz="2400"/>
              <a:t>Sophomore Year:  World History</a:t>
            </a:r>
          </a:p>
          <a:p>
            <a:pPr lvl="1">
              <a:lnSpc>
                <a:spcPct val="90000"/>
              </a:lnSpc>
            </a:pPr>
            <a:r>
              <a:rPr lang="en-US" sz="2000" i="1"/>
              <a:t>How does modern history affect the world?</a:t>
            </a:r>
          </a:p>
          <a:p>
            <a:pPr>
              <a:lnSpc>
                <a:spcPct val="90000"/>
              </a:lnSpc>
            </a:pPr>
            <a:r>
              <a:rPr lang="en-US" sz="2400"/>
              <a:t>Junior Year:  United States History</a:t>
            </a:r>
          </a:p>
          <a:p>
            <a:pPr lvl="1">
              <a:lnSpc>
                <a:spcPct val="90000"/>
              </a:lnSpc>
            </a:pPr>
            <a:r>
              <a:rPr lang="en-US" sz="2000" i="1"/>
              <a:t>What does it mean to be an American?</a:t>
            </a:r>
          </a:p>
          <a:p>
            <a:pPr>
              <a:lnSpc>
                <a:spcPct val="90000"/>
              </a:lnSpc>
            </a:pPr>
            <a:r>
              <a:rPr lang="en-US" sz="2400"/>
              <a:t>Senior Year:  United States Government</a:t>
            </a:r>
          </a:p>
          <a:p>
            <a:pPr lvl="1">
              <a:lnSpc>
                <a:spcPct val="90000"/>
              </a:lnSpc>
            </a:pPr>
            <a:r>
              <a:rPr lang="en-US" sz="2000" i="1"/>
              <a:t>What does it mean to be an effective citizen?</a:t>
            </a:r>
            <a:endParaRPr lang="en-US" sz="2000"/>
          </a:p>
          <a:p>
            <a:pPr>
              <a:lnSpc>
                <a:spcPct val="90000"/>
              </a:lnSpc>
            </a:pPr>
            <a:r>
              <a:rPr lang="en-US" sz="2400"/>
              <a:t>Elective:  Community Leadership</a:t>
            </a:r>
          </a:p>
          <a:p>
            <a:pPr lvl="1">
              <a:lnSpc>
                <a:spcPct val="90000"/>
              </a:lnSpc>
            </a:pPr>
            <a:r>
              <a:rPr lang="en-US" sz="2000" i="1"/>
              <a:t>What does it mean to be an effective citizen in the global community?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ctrTitle"/>
          </p:nvPr>
        </p:nvSpPr>
        <p:spPr/>
        <p:txBody>
          <a:bodyPr/>
          <a:lstStyle/>
          <a:p>
            <a:r>
              <a:rPr lang="en-US"/>
              <a:t>Example of Service Learning</a:t>
            </a:r>
          </a:p>
        </p:txBody>
      </p:sp>
      <p:sp>
        <p:nvSpPr>
          <p:cNvPr id="204803" name="Rectangle 3"/>
          <p:cNvSpPr>
            <a:spLocks noGrp="1" noChangeArrowheads="1"/>
          </p:cNvSpPr>
          <p:nvPr>
            <p:ph type="subTitle" idx="1"/>
          </p:nvPr>
        </p:nvSpPr>
        <p:spPr/>
        <p:txBody>
          <a:bodyPr/>
          <a:lstStyle/>
          <a:p>
            <a:r>
              <a:rPr lang="en-US"/>
              <a:t>Student Activity Project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a:t>Student Activity Project</a:t>
            </a:r>
          </a:p>
        </p:txBody>
      </p:sp>
      <p:sp>
        <p:nvSpPr>
          <p:cNvPr id="205827" name="Rectangle 3"/>
          <p:cNvSpPr>
            <a:spLocks noGrp="1" noChangeArrowheads="1"/>
          </p:cNvSpPr>
          <p:nvPr>
            <p:ph type="body" idx="1"/>
          </p:nvPr>
        </p:nvSpPr>
        <p:spPr/>
        <p:txBody>
          <a:bodyPr/>
          <a:lstStyle/>
          <a:p>
            <a:r>
              <a:rPr lang="en-US" sz="2800"/>
              <a:t>The School Board made it a goal of the school to have every student participate in at least one club, sport or activity</a:t>
            </a:r>
          </a:p>
          <a:p>
            <a:pPr lvl="1"/>
            <a:r>
              <a:rPr lang="en-US" sz="2400"/>
              <a:t>Students in activities tend to have more school spirit.</a:t>
            </a:r>
          </a:p>
          <a:p>
            <a:pPr lvl="1"/>
            <a:r>
              <a:rPr lang="en-US" sz="2400"/>
              <a:t>Students in activities tend to have a more positive school experience (belonging).</a:t>
            </a:r>
          </a:p>
          <a:p>
            <a:pPr lvl="1"/>
            <a:r>
              <a:rPr lang="en-US" sz="2400"/>
              <a:t>Activities help students build resumes for college and post-high school</a:t>
            </a:r>
          </a:p>
          <a:p>
            <a:pPr lvl="1"/>
            <a:r>
              <a:rPr lang="en-US" sz="2400"/>
              <a:t>Students in activities tend to have better grades (academic success).</a:t>
            </a:r>
          </a:p>
          <a:p>
            <a:pPr lvl="1">
              <a:buFontTx/>
              <a:buNone/>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05826"/>
                                        </p:tgtEl>
                                        <p:attrNameLst>
                                          <p:attrName>style.visibility</p:attrName>
                                        </p:attrNameLst>
                                      </p:cBhvr>
                                      <p:to>
                                        <p:strVal val="visible"/>
                                      </p:to>
                                    </p:set>
                                    <p:anim calcmode="lin" valueType="num">
                                      <p:cBhvr>
                                        <p:cTn id="7" dur="500" fill="hold"/>
                                        <p:tgtEl>
                                          <p:spTgt spid="205826"/>
                                        </p:tgtEl>
                                        <p:attrNameLst>
                                          <p:attrName>ppt_w</p:attrName>
                                        </p:attrNameLst>
                                      </p:cBhvr>
                                      <p:tavLst>
                                        <p:tav tm="0">
                                          <p:val>
                                            <p:fltVal val="0"/>
                                          </p:val>
                                        </p:tav>
                                        <p:tav tm="100000">
                                          <p:val>
                                            <p:strVal val="#ppt_w"/>
                                          </p:val>
                                        </p:tav>
                                      </p:tavLst>
                                    </p:anim>
                                    <p:anim calcmode="lin" valueType="num">
                                      <p:cBhvr>
                                        <p:cTn id="8" dur="500" fill="hold"/>
                                        <p:tgtEl>
                                          <p:spTgt spid="205826"/>
                                        </p:tgtEl>
                                        <p:attrNameLst>
                                          <p:attrName>ppt_h</p:attrName>
                                        </p:attrNameLst>
                                      </p:cBhvr>
                                      <p:tavLst>
                                        <p:tav tm="0">
                                          <p:val>
                                            <p:fltVal val="0"/>
                                          </p:val>
                                        </p:tav>
                                        <p:tav tm="100000">
                                          <p:val>
                                            <p:strVal val="#ppt_h"/>
                                          </p:val>
                                        </p:tav>
                                      </p:tavLst>
                                    </p:anim>
                                    <p:anim calcmode="lin" valueType="num">
                                      <p:cBhvr>
                                        <p:cTn id="9" dur="500" fill="hold"/>
                                        <p:tgtEl>
                                          <p:spTgt spid="205826"/>
                                        </p:tgtEl>
                                        <p:attrNameLst>
                                          <p:attrName>style.rotation</p:attrName>
                                        </p:attrNameLst>
                                      </p:cBhvr>
                                      <p:tavLst>
                                        <p:tav tm="0">
                                          <p:val>
                                            <p:fltVal val="360"/>
                                          </p:val>
                                        </p:tav>
                                        <p:tav tm="100000">
                                          <p:val>
                                            <p:fltVal val="0"/>
                                          </p:val>
                                        </p:tav>
                                      </p:tavLst>
                                    </p:anim>
                                    <p:animEffect transition="in" filter="fade">
                                      <p:cBhvr>
                                        <p:cTn id="10" dur="500"/>
                                        <p:tgtEl>
                                          <p:spTgt spid="20582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05827">
                                            <p:txEl>
                                              <p:pRg st="0" end="0"/>
                                            </p:txEl>
                                          </p:spTgt>
                                        </p:tgtEl>
                                        <p:attrNameLst>
                                          <p:attrName>style.visibility</p:attrName>
                                        </p:attrNameLst>
                                      </p:cBhvr>
                                      <p:to>
                                        <p:strVal val="visible"/>
                                      </p:to>
                                    </p:set>
                                    <p:anim calcmode="lin" valueType="num">
                                      <p:cBhvr>
                                        <p:cTn id="15" dur="500" fill="hold"/>
                                        <p:tgtEl>
                                          <p:spTgt spid="20582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0582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0582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05827">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205827">
                                            <p:txEl>
                                              <p:pRg st="1" end="1"/>
                                            </p:txEl>
                                          </p:spTgt>
                                        </p:tgtEl>
                                        <p:attrNameLst>
                                          <p:attrName>style.visibility</p:attrName>
                                        </p:attrNameLst>
                                      </p:cBhvr>
                                      <p:to>
                                        <p:strVal val="visible"/>
                                      </p:to>
                                    </p:set>
                                    <p:anim calcmode="lin" valueType="num">
                                      <p:cBhvr>
                                        <p:cTn id="21" dur="500" fill="hold"/>
                                        <p:tgtEl>
                                          <p:spTgt spid="20582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05827">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205827">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205827">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205827">
                                            <p:txEl>
                                              <p:pRg st="2" end="2"/>
                                            </p:txEl>
                                          </p:spTgt>
                                        </p:tgtEl>
                                        <p:attrNameLst>
                                          <p:attrName>style.visibility</p:attrName>
                                        </p:attrNameLst>
                                      </p:cBhvr>
                                      <p:to>
                                        <p:strVal val="visible"/>
                                      </p:to>
                                    </p:set>
                                    <p:anim calcmode="lin" valueType="num">
                                      <p:cBhvr>
                                        <p:cTn id="27" dur="500" fill="hold"/>
                                        <p:tgtEl>
                                          <p:spTgt spid="205827">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205827">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205827">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205827">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205827">
                                            <p:txEl>
                                              <p:pRg st="3" end="3"/>
                                            </p:txEl>
                                          </p:spTgt>
                                        </p:tgtEl>
                                        <p:attrNameLst>
                                          <p:attrName>style.visibility</p:attrName>
                                        </p:attrNameLst>
                                      </p:cBhvr>
                                      <p:to>
                                        <p:strVal val="visible"/>
                                      </p:to>
                                    </p:set>
                                    <p:anim calcmode="lin" valueType="num">
                                      <p:cBhvr>
                                        <p:cTn id="33" dur="500" fill="hold"/>
                                        <p:tgtEl>
                                          <p:spTgt spid="2058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05827">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205827">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205827">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205827">
                                            <p:txEl>
                                              <p:pRg st="4" end="4"/>
                                            </p:txEl>
                                          </p:spTgt>
                                        </p:tgtEl>
                                        <p:attrNameLst>
                                          <p:attrName>style.visibility</p:attrName>
                                        </p:attrNameLst>
                                      </p:cBhvr>
                                      <p:to>
                                        <p:strVal val="visible"/>
                                      </p:to>
                                    </p:set>
                                    <p:anim calcmode="lin" valueType="num">
                                      <p:cBhvr>
                                        <p:cTn id="39" dur="500" fill="hold"/>
                                        <p:tgtEl>
                                          <p:spTgt spid="20582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0582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205827">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205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6" grpId="0"/>
      <p:bldP spid="2058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990600" y="0"/>
            <a:ext cx="7848600" cy="820738"/>
          </a:xfrm>
        </p:spPr>
        <p:txBody>
          <a:bodyPr/>
          <a:lstStyle/>
          <a:p>
            <a:r>
              <a:rPr lang="en-US" dirty="0" smtClean="0">
                <a:solidFill>
                  <a:srgbClr val="CC0000"/>
                </a:solidFill>
              </a:rPr>
              <a:t>About Civic Reflection</a:t>
            </a:r>
            <a:endParaRPr lang="en-US" sz="3200" i="1" dirty="0" smtClean="0">
              <a:solidFill>
                <a:srgbClr val="CC0000"/>
              </a:solidFill>
            </a:endParaRPr>
          </a:p>
        </p:txBody>
      </p:sp>
      <p:sp>
        <p:nvSpPr>
          <p:cNvPr id="68610" name="Rectangle 3"/>
          <p:cNvSpPr>
            <a:spLocks noGrp="1" noChangeArrowheads="1"/>
          </p:cNvSpPr>
          <p:nvPr>
            <p:ph type="body" sz="half" idx="1"/>
          </p:nvPr>
        </p:nvSpPr>
        <p:spPr>
          <a:xfrm>
            <a:off x="360363" y="1470025"/>
            <a:ext cx="6527800" cy="5129213"/>
          </a:xfrm>
        </p:spPr>
        <p:txBody>
          <a:bodyPr/>
          <a:lstStyle/>
          <a:p>
            <a:endParaRPr lang="en-US" sz="2000" dirty="0" smtClean="0"/>
          </a:p>
          <a:p>
            <a:pPr lvl="1">
              <a:buFontTx/>
              <a:buNone/>
            </a:pPr>
            <a:endParaRPr lang="en-US" sz="2000" dirty="0" smtClean="0"/>
          </a:p>
        </p:txBody>
      </p:sp>
      <p:sp>
        <p:nvSpPr>
          <p:cNvPr id="68611" name="Text Box 4"/>
          <p:cNvSpPr txBox="1">
            <a:spLocks noChangeArrowheads="1"/>
          </p:cNvSpPr>
          <p:nvPr/>
        </p:nvSpPr>
        <p:spPr bwMode="auto">
          <a:xfrm>
            <a:off x="965200" y="657225"/>
            <a:ext cx="8178800" cy="276999"/>
          </a:xfrm>
          <a:prstGeom prst="rect">
            <a:avLst/>
          </a:prstGeom>
          <a:noFill/>
          <a:ln w="9525">
            <a:noFill/>
            <a:miter lim="800000"/>
            <a:headEnd/>
            <a:tailEnd/>
          </a:ln>
        </p:spPr>
        <p:txBody>
          <a:bodyPr>
            <a:spAutoFit/>
          </a:bodyPr>
          <a:lstStyle/>
          <a:p>
            <a:endParaRPr lang="en-US" sz="1200" dirty="0">
              <a:cs typeface="ＭＳ Ｐゴシック"/>
            </a:endParaRPr>
          </a:p>
        </p:txBody>
      </p:sp>
      <p:sp>
        <p:nvSpPr>
          <p:cNvPr id="5" name="TextBox 4"/>
          <p:cNvSpPr txBox="1"/>
          <p:nvPr/>
        </p:nvSpPr>
        <p:spPr>
          <a:xfrm>
            <a:off x="1251857" y="1066800"/>
            <a:ext cx="7467600" cy="5293757"/>
          </a:xfrm>
          <a:prstGeom prst="rect">
            <a:avLst/>
          </a:prstGeom>
          <a:noFill/>
        </p:spPr>
        <p:txBody>
          <a:bodyPr wrap="square" rtlCol="0">
            <a:spAutoFit/>
          </a:bodyPr>
          <a:lstStyle/>
          <a:p>
            <a:r>
              <a:rPr lang="en-US" sz="1600" i="1" dirty="0" smtClean="0">
                <a:latin typeface="+mn-lt"/>
              </a:rPr>
              <a:t>What is civic reflection?</a:t>
            </a:r>
          </a:p>
          <a:p>
            <a:r>
              <a:rPr lang="en-US" sz="1600" dirty="0" smtClean="0">
                <a:latin typeface="+mn-lt"/>
              </a:rPr>
              <a:t>In a nutshell, civic reflection is reading, thinking and talking with each other about our life in community and four fundamental human activities that nourish that life: giving, serving, associating and leading. </a:t>
            </a:r>
          </a:p>
          <a:p>
            <a:endParaRPr lang="en-US" sz="1600" dirty="0" smtClean="0">
              <a:latin typeface="+mn-lt"/>
            </a:endParaRPr>
          </a:p>
          <a:p>
            <a:r>
              <a:rPr lang="en-US" sz="1600" i="1" dirty="0" smtClean="0">
                <a:latin typeface="+mn-lt"/>
              </a:rPr>
              <a:t>What happens in civic reflection?</a:t>
            </a:r>
          </a:p>
          <a:p>
            <a:r>
              <a:rPr lang="en-US" sz="1600" dirty="0" smtClean="0">
                <a:latin typeface="+mn-lt"/>
              </a:rPr>
              <a:t>Groups of people gather in a hospitable way for conversation about a short reading that raises fundamental questions about some aspect of their civic activity. As people read and talk, they draw on their experiences and values to understand the text, and they draw on the ideas, questions and values illuminated by their conversations to think about their real-life civic activities and challenges.</a:t>
            </a:r>
          </a:p>
          <a:p>
            <a:endParaRPr lang="en-US" sz="1600" dirty="0" smtClean="0">
              <a:latin typeface="+mn-lt"/>
            </a:endParaRPr>
          </a:p>
          <a:p>
            <a:r>
              <a:rPr lang="en-US" sz="1600" i="1" dirty="0" smtClean="0">
                <a:latin typeface="+mn-lt"/>
              </a:rPr>
              <a:t>What are some likely results?</a:t>
            </a:r>
          </a:p>
          <a:p>
            <a:pPr>
              <a:buFont typeface="Arial" pitchFamily="34" charset="0"/>
              <a:buChar char="•"/>
            </a:pPr>
            <a:r>
              <a:rPr lang="en-US" sz="1600" dirty="0" smtClean="0">
                <a:latin typeface="+mn-lt"/>
              </a:rPr>
              <a:t>  Improved relationships with participating colleagues, characterized by greater tolerance of differences and a stronger sense of common purpose.</a:t>
            </a:r>
          </a:p>
          <a:p>
            <a:pPr>
              <a:buFont typeface="Arial" pitchFamily="34" charset="0"/>
              <a:buChar char="•"/>
            </a:pPr>
            <a:r>
              <a:rPr lang="en-US" sz="1600" dirty="0" smtClean="0">
                <a:latin typeface="+mn-lt"/>
              </a:rPr>
              <a:t>  Greater conviction about the importance of civic activity.</a:t>
            </a:r>
          </a:p>
          <a:p>
            <a:pPr>
              <a:buFont typeface="Arial" pitchFamily="34" charset="0"/>
              <a:buChar char="•"/>
            </a:pPr>
            <a:r>
              <a:rPr lang="en-US" sz="1600" dirty="0" smtClean="0">
                <a:latin typeface="+mn-lt"/>
              </a:rPr>
              <a:t>  New and richer ways of conceptualizing and talking about the values in civic activity.</a:t>
            </a:r>
          </a:p>
          <a:p>
            <a:pPr>
              <a:buFont typeface="Arial" pitchFamily="34" charset="0"/>
              <a:buChar char="•"/>
            </a:pPr>
            <a:r>
              <a:rPr lang="en-US" sz="1600" dirty="0" smtClean="0">
                <a:latin typeface="+mn-lt"/>
              </a:rPr>
              <a:t>  Heightened commitment to and understanding of a group's mission. </a:t>
            </a:r>
          </a:p>
          <a:p>
            <a:endParaRPr lang="en-US" sz="1600" dirty="0" smtClean="0">
              <a:latin typeface="+mn-lt"/>
            </a:endParaRPr>
          </a:p>
        </p:txBody>
      </p:sp>
      <p:sp>
        <p:nvSpPr>
          <p:cNvPr id="6" name="TextBox 5"/>
          <p:cNvSpPr txBox="1"/>
          <p:nvPr/>
        </p:nvSpPr>
        <p:spPr>
          <a:xfrm>
            <a:off x="1338943" y="6259284"/>
            <a:ext cx="4985657" cy="338554"/>
          </a:xfrm>
          <a:prstGeom prst="rect">
            <a:avLst/>
          </a:prstGeom>
          <a:noFill/>
        </p:spPr>
        <p:txBody>
          <a:bodyPr wrap="square" rtlCol="0">
            <a:spAutoFit/>
          </a:bodyPr>
          <a:lstStyle/>
          <a:p>
            <a:r>
              <a:rPr lang="en-US" sz="1600" i="1" dirty="0" smtClean="0">
                <a:latin typeface="+mn-lt"/>
              </a:rPr>
              <a:t>- From the Project on Civic Reflection</a:t>
            </a:r>
            <a:endParaRPr lang="en-US" sz="1600" i="1" dirty="0">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a:t>Activity Project Step One</a:t>
            </a:r>
          </a:p>
        </p:txBody>
      </p:sp>
      <p:sp>
        <p:nvSpPr>
          <p:cNvPr id="206851" name="Rectangle 3"/>
          <p:cNvSpPr>
            <a:spLocks noGrp="1" noChangeArrowheads="1"/>
          </p:cNvSpPr>
          <p:nvPr>
            <p:ph type="body" idx="1"/>
          </p:nvPr>
        </p:nvSpPr>
        <p:spPr/>
        <p:txBody>
          <a:bodyPr/>
          <a:lstStyle/>
          <a:p>
            <a:r>
              <a:rPr lang="en-US"/>
              <a:t>Survey Sponsors to find out more about activities</a:t>
            </a:r>
          </a:p>
          <a:p>
            <a:r>
              <a:rPr lang="en-US"/>
              <a:t>Survey Freshmen to find out what they are interested in</a:t>
            </a:r>
          </a:p>
          <a:p>
            <a:r>
              <a:rPr lang="en-US"/>
              <a:t>Analyze surveys</a:t>
            </a:r>
          </a:p>
          <a:p>
            <a:r>
              <a:rPr lang="en-US"/>
              <a:t>Individual Freshmen Follow-up:  letter, phone call, e-mail</a:t>
            </a:r>
          </a:p>
          <a:p>
            <a:r>
              <a:rPr lang="en-US"/>
              <a:t>Counselor Follow-up</a:t>
            </a:r>
          </a:p>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a:t>Step Two</a:t>
            </a:r>
          </a:p>
        </p:txBody>
      </p:sp>
      <p:sp>
        <p:nvSpPr>
          <p:cNvPr id="207875" name="Rectangle 3"/>
          <p:cNvSpPr>
            <a:spLocks noGrp="1" noChangeArrowheads="1"/>
          </p:cNvSpPr>
          <p:nvPr>
            <p:ph type="body" idx="1"/>
          </p:nvPr>
        </p:nvSpPr>
        <p:spPr/>
        <p:txBody>
          <a:bodyPr/>
          <a:lstStyle/>
          <a:p>
            <a:r>
              <a:rPr lang="en-US"/>
              <a:t>Upper class surveys to find out why students do or do not participate</a:t>
            </a:r>
          </a:p>
          <a:p>
            <a:r>
              <a:rPr lang="en-US"/>
              <a:t>List successful strategies and obstacles</a:t>
            </a:r>
          </a:p>
          <a:p>
            <a:r>
              <a:rPr lang="en-US"/>
              <a:t>Have an Activity Symposium to report findings to presidents and captains</a:t>
            </a:r>
          </a:p>
          <a:p>
            <a:r>
              <a:rPr lang="en-US"/>
              <a:t>Give list of possible recruits to activities</a:t>
            </a:r>
          </a:p>
          <a:p>
            <a:r>
              <a:rPr lang="en-US"/>
              <a:t>Have Activity Fair before homecoming to give freshmen information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a:t>Step Three</a:t>
            </a:r>
          </a:p>
        </p:txBody>
      </p:sp>
      <p:sp>
        <p:nvSpPr>
          <p:cNvPr id="208899" name="Rectangle 3"/>
          <p:cNvSpPr>
            <a:spLocks noGrp="1" noChangeArrowheads="1"/>
          </p:cNvSpPr>
          <p:nvPr>
            <p:ph type="body" sz="half" idx="1"/>
          </p:nvPr>
        </p:nvSpPr>
        <p:spPr>
          <a:xfrm>
            <a:off x="990600" y="1752600"/>
            <a:ext cx="3505200" cy="4267200"/>
          </a:xfrm>
        </p:spPr>
        <p:txBody>
          <a:bodyPr/>
          <a:lstStyle/>
          <a:p>
            <a:r>
              <a:rPr lang="en-US" sz="2800" dirty="0"/>
              <a:t>Report findings to school board</a:t>
            </a:r>
          </a:p>
          <a:p>
            <a:r>
              <a:rPr lang="en-US" sz="2800" dirty="0"/>
              <a:t>Report action plan to school board</a:t>
            </a:r>
          </a:p>
          <a:p>
            <a:r>
              <a:rPr lang="en-US" sz="2800" dirty="0"/>
              <a:t>Is 100% participation realistic?</a:t>
            </a:r>
          </a:p>
          <a:p>
            <a:pPr>
              <a:buFontTx/>
              <a:buNone/>
            </a:pPr>
            <a:endParaRPr lang="en-US" sz="2800" dirty="0"/>
          </a:p>
        </p:txBody>
      </p:sp>
      <p:pic>
        <p:nvPicPr>
          <p:cNvPr id="208903" name="Picture 7" descr="MVC-004F"/>
          <p:cNvPicPr>
            <a:picLocks noGrp="1" noChangeAspect="1" noChangeArrowheads="1"/>
          </p:cNvPicPr>
          <p:nvPr>
            <p:ph sz="half" idx="2"/>
          </p:nvPr>
        </p:nvPicPr>
        <p:blipFill>
          <a:blip r:embed="rId2" cstate="print"/>
          <a:srcRect/>
          <a:stretch>
            <a:fillRect/>
          </a:stretch>
        </p:blipFill>
        <p:spPr>
          <a:xfrm>
            <a:off x="4648200" y="2347913"/>
            <a:ext cx="4038600" cy="3028950"/>
          </a:xfrm>
          <a:noFill/>
          <a:ln w="38100">
            <a:solidFill>
              <a:schemeClr val="tx1"/>
            </a:solid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a:t>PARD?</a:t>
            </a:r>
          </a:p>
        </p:txBody>
      </p:sp>
      <p:sp>
        <p:nvSpPr>
          <p:cNvPr id="209923" name="Rectangle 3"/>
          <p:cNvSpPr>
            <a:spLocks noGrp="1" noChangeArrowheads="1"/>
          </p:cNvSpPr>
          <p:nvPr>
            <p:ph type="body" sz="half" idx="1"/>
          </p:nvPr>
        </p:nvSpPr>
        <p:spPr/>
        <p:txBody>
          <a:bodyPr/>
          <a:lstStyle/>
          <a:p>
            <a:r>
              <a:rPr lang="en-US"/>
              <a:t>Preparation</a:t>
            </a:r>
          </a:p>
          <a:p>
            <a:r>
              <a:rPr lang="en-US"/>
              <a:t>Action</a:t>
            </a:r>
          </a:p>
          <a:p>
            <a:r>
              <a:rPr lang="en-US"/>
              <a:t>Reflection</a:t>
            </a:r>
          </a:p>
          <a:p>
            <a:r>
              <a:rPr lang="en-US"/>
              <a:t>Demonstration</a:t>
            </a:r>
          </a:p>
        </p:txBody>
      </p:sp>
      <p:sp>
        <p:nvSpPr>
          <p:cNvPr id="209924" name="Rectangle 4"/>
          <p:cNvSpPr>
            <a:spLocks noGrp="1" noChangeArrowheads="1"/>
          </p:cNvSpPr>
          <p:nvPr>
            <p:ph type="body" sz="half" idx="2"/>
          </p:nvPr>
        </p:nvSpPr>
        <p:spPr/>
        <p:txBody>
          <a:bodyPr/>
          <a:lstStyle/>
          <a:p>
            <a:r>
              <a:rPr lang="en-US"/>
              <a:t>Surveys, Interviews, Guest Speakers</a:t>
            </a:r>
          </a:p>
          <a:p>
            <a:r>
              <a:rPr lang="en-US"/>
              <a:t>Symposium, Activity Fair, Individual Follow-up</a:t>
            </a:r>
          </a:p>
          <a:p>
            <a:r>
              <a:rPr lang="en-US"/>
              <a:t>Individual Follow-up, Activity Follow-up, Counselor Follow-up</a:t>
            </a:r>
          </a:p>
          <a:p>
            <a:r>
              <a:rPr lang="en-US"/>
              <a:t>School Board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9922"/>
                                        </p:tgtEl>
                                        <p:attrNameLst>
                                          <p:attrName>style.visibility</p:attrName>
                                        </p:attrNameLst>
                                      </p:cBhvr>
                                      <p:to>
                                        <p:strVal val="visible"/>
                                      </p:to>
                                    </p:set>
                                    <p:animEffect transition="in" filter="fade">
                                      <p:cBhvr>
                                        <p:cTn id="7" dur="2000"/>
                                        <p:tgtEl>
                                          <p:spTgt spid="2099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9923">
                                            <p:txEl>
                                              <p:pRg st="0" end="0"/>
                                            </p:txEl>
                                          </p:spTgt>
                                        </p:tgtEl>
                                        <p:attrNameLst>
                                          <p:attrName>style.visibility</p:attrName>
                                        </p:attrNameLst>
                                      </p:cBhvr>
                                      <p:to>
                                        <p:strVal val="visible"/>
                                      </p:to>
                                    </p:set>
                                    <p:animEffect transition="in" filter="fade">
                                      <p:cBhvr>
                                        <p:cTn id="12" dur="2000"/>
                                        <p:tgtEl>
                                          <p:spTgt spid="2099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9923">
                                            <p:txEl>
                                              <p:pRg st="1" end="1"/>
                                            </p:txEl>
                                          </p:spTgt>
                                        </p:tgtEl>
                                        <p:attrNameLst>
                                          <p:attrName>style.visibility</p:attrName>
                                        </p:attrNameLst>
                                      </p:cBhvr>
                                      <p:to>
                                        <p:strVal val="visible"/>
                                      </p:to>
                                    </p:set>
                                    <p:animEffect transition="in" filter="fade">
                                      <p:cBhvr>
                                        <p:cTn id="17" dur="2000"/>
                                        <p:tgtEl>
                                          <p:spTgt spid="2099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9923">
                                            <p:txEl>
                                              <p:pRg st="2" end="2"/>
                                            </p:txEl>
                                          </p:spTgt>
                                        </p:tgtEl>
                                        <p:attrNameLst>
                                          <p:attrName>style.visibility</p:attrName>
                                        </p:attrNameLst>
                                      </p:cBhvr>
                                      <p:to>
                                        <p:strVal val="visible"/>
                                      </p:to>
                                    </p:set>
                                    <p:animEffect transition="in" filter="fade">
                                      <p:cBhvr>
                                        <p:cTn id="22" dur="2000"/>
                                        <p:tgtEl>
                                          <p:spTgt spid="2099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9923">
                                            <p:txEl>
                                              <p:pRg st="3" end="3"/>
                                            </p:txEl>
                                          </p:spTgt>
                                        </p:tgtEl>
                                        <p:attrNameLst>
                                          <p:attrName>style.visibility</p:attrName>
                                        </p:attrNameLst>
                                      </p:cBhvr>
                                      <p:to>
                                        <p:strVal val="visible"/>
                                      </p:to>
                                    </p:set>
                                    <p:animEffect transition="in" filter="fade">
                                      <p:cBhvr>
                                        <p:cTn id="27" dur="2000"/>
                                        <p:tgtEl>
                                          <p:spTgt spid="2099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9924">
                                            <p:txEl>
                                              <p:pRg st="0" end="0"/>
                                            </p:txEl>
                                          </p:spTgt>
                                        </p:tgtEl>
                                        <p:attrNameLst>
                                          <p:attrName>style.visibility</p:attrName>
                                        </p:attrNameLst>
                                      </p:cBhvr>
                                      <p:to>
                                        <p:strVal val="visible"/>
                                      </p:to>
                                    </p:set>
                                    <p:animEffect transition="in" filter="fade">
                                      <p:cBhvr>
                                        <p:cTn id="32" dur="2000"/>
                                        <p:tgtEl>
                                          <p:spTgt spid="20992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9924">
                                            <p:txEl>
                                              <p:pRg st="1" end="1"/>
                                            </p:txEl>
                                          </p:spTgt>
                                        </p:tgtEl>
                                        <p:attrNameLst>
                                          <p:attrName>style.visibility</p:attrName>
                                        </p:attrNameLst>
                                      </p:cBhvr>
                                      <p:to>
                                        <p:strVal val="visible"/>
                                      </p:to>
                                    </p:set>
                                    <p:animEffect transition="in" filter="fade">
                                      <p:cBhvr>
                                        <p:cTn id="37" dur="2000"/>
                                        <p:tgtEl>
                                          <p:spTgt spid="20992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9924">
                                            <p:txEl>
                                              <p:pRg st="2" end="2"/>
                                            </p:txEl>
                                          </p:spTgt>
                                        </p:tgtEl>
                                        <p:attrNameLst>
                                          <p:attrName>style.visibility</p:attrName>
                                        </p:attrNameLst>
                                      </p:cBhvr>
                                      <p:to>
                                        <p:strVal val="visible"/>
                                      </p:to>
                                    </p:set>
                                    <p:animEffect transition="in" filter="fade">
                                      <p:cBhvr>
                                        <p:cTn id="42" dur="2000"/>
                                        <p:tgtEl>
                                          <p:spTgt spid="20992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9924">
                                            <p:txEl>
                                              <p:pRg st="3" end="3"/>
                                            </p:txEl>
                                          </p:spTgt>
                                        </p:tgtEl>
                                        <p:attrNameLst>
                                          <p:attrName>style.visibility</p:attrName>
                                        </p:attrNameLst>
                                      </p:cBhvr>
                                      <p:to>
                                        <p:strVal val="visible"/>
                                      </p:to>
                                    </p:set>
                                    <p:animEffect transition="in" filter="fade">
                                      <p:cBhvr>
                                        <p:cTn id="47" dur="2000"/>
                                        <p:tgtEl>
                                          <p:spTgt spid="2099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p:bldP spid="209923" grpId="0" build="p"/>
      <p:bldP spid="20992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Service Learning is NOT</a:t>
            </a:r>
          </a:p>
        </p:txBody>
      </p:sp>
      <p:sp>
        <p:nvSpPr>
          <p:cNvPr id="165891" name="Rectangle 3"/>
          <p:cNvSpPr>
            <a:spLocks noGrp="1" noChangeArrowheads="1"/>
          </p:cNvSpPr>
          <p:nvPr>
            <p:ph type="body" idx="1"/>
          </p:nvPr>
        </p:nvSpPr>
        <p:spPr/>
        <p:txBody>
          <a:bodyPr/>
          <a:lstStyle/>
          <a:p>
            <a:r>
              <a:rPr lang="en-US"/>
              <a:t>Volunteerism:  you must understand why and evaluate your success</a:t>
            </a:r>
          </a:p>
          <a:p>
            <a:r>
              <a:rPr lang="en-US"/>
              <a:t>Criticism:  research without a plan of action</a:t>
            </a:r>
          </a:p>
          <a:p>
            <a:pPr>
              <a:buFontTx/>
              <a:buNone/>
            </a:pP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4800"/>
              <a:t>Civic Mission Coalition  </a:t>
            </a:r>
            <a:br>
              <a:rPr lang="en-US" sz="4800"/>
            </a:br>
            <a:r>
              <a:rPr lang="en-US" sz="4800"/>
              <a:t>“Democracy Schools”</a:t>
            </a:r>
          </a:p>
        </p:txBody>
      </p:sp>
      <p:sp>
        <p:nvSpPr>
          <p:cNvPr id="154627" name="Rectangle 3"/>
          <p:cNvSpPr>
            <a:spLocks noGrp="1" noChangeArrowheads="1"/>
          </p:cNvSpPr>
          <p:nvPr>
            <p:ph type="body" idx="1"/>
          </p:nvPr>
        </p:nvSpPr>
        <p:spPr/>
        <p:txBody>
          <a:bodyPr/>
          <a:lstStyle/>
          <a:p>
            <a:pPr lvl="1">
              <a:lnSpc>
                <a:spcPct val="80000"/>
              </a:lnSpc>
            </a:pPr>
            <a:r>
              <a:rPr lang="en-US" sz="2800" dirty="0"/>
              <a:t>Formal Instruction in U.S. government, history, law and democracy using interactive methods and opportunities to apply learning to “real life” situations</a:t>
            </a:r>
          </a:p>
          <a:p>
            <a:pPr lvl="1">
              <a:lnSpc>
                <a:spcPct val="80000"/>
              </a:lnSpc>
            </a:pPr>
            <a:r>
              <a:rPr lang="en-US" sz="2800" dirty="0"/>
              <a:t>Discussion of current events that students view as important to their lives; discussion puts formal civic instruction in context of current political issues</a:t>
            </a:r>
          </a:p>
          <a:p>
            <a:pPr lvl="1">
              <a:lnSpc>
                <a:spcPct val="80000"/>
              </a:lnSpc>
            </a:pPr>
            <a:r>
              <a:rPr lang="en-US" sz="2800" dirty="0"/>
              <a:t>Service Learning:  research, advocacy, direct action, indirect action</a:t>
            </a:r>
          </a:p>
          <a:p>
            <a:pPr lvl="1">
              <a:lnSpc>
                <a:spcPct val="80000"/>
              </a:lnSpc>
            </a:pPr>
            <a:r>
              <a:rPr lang="en-US" sz="2800" dirty="0"/>
              <a:t>Student Voice in school governance</a:t>
            </a:r>
          </a:p>
          <a:p>
            <a:pPr>
              <a:lnSpc>
                <a:spcPct val="80000"/>
              </a:lnSpc>
            </a:pPr>
            <a:endParaRPr lang="en-US" i="1" dirty="0">
              <a:latin typeface="Arial Black" pitchFamily="34" charset="0"/>
            </a:endParaRPr>
          </a:p>
          <a:p>
            <a:pPr>
              <a:lnSpc>
                <a:spcPct val="80000"/>
              </a:lnSpc>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a:t>Places to start</a:t>
            </a:r>
          </a:p>
        </p:txBody>
      </p:sp>
      <p:sp>
        <p:nvSpPr>
          <p:cNvPr id="201731" name="Rectangle 3"/>
          <p:cNvSpPr>
            <a:spLocks noGrp="1" noChangeArrowheads="1"/>
          </p:cNvSpPr>
          <p:nvPr>
            <p:ph type="body" idx="1"/>
          </p:nvPr>
        </p:nvSpPr>
        <p:spPr/>
        <p:txBody>
          <a:bodyPr/>
          <a:lstStyle/>
          <a:p>
            <a:pPr>
              <a:lnSpc>
                <a:spcPct val="90000"/>
              </a:lnSpc>
            </a:pPr>
            <a:r>
              <a:rPr lang="en-US" sz="2400" dirty="0"/>
              <a:t>RDA materials</a:t>
            </a:r>
          </a:p>
          <a:p>
            <a:pPr lvl="1">
              <a:lnSpc>
                <a:spcPct val="90000"/>
              </a:lnSpc>
            </a:pPr>
            <a:r>
              <a:rPr lang="en-US" sz="2000" dirty="0">
                <a:hlinkClick r:id="rId2"/>
              </a:rPr>
              <a:t>Project Citizen </a:t>
            </a:r>
            <a:r>
              <a:rPr lang="en-US" sz="2000" dirty="0"/>
              <a:t>from the Center for Civic Education; SL curriculum for elementary, middle school and high school</a:t>
            </a:r>
          </a:p>
          <a:p>
            <a:pPr lvl="1">
              <a:lnSpc>
                <a:spcPct val="90000"/>
              </a:lnSpc>
            </a:pPr>
            <a:r>
              <a:rPr lang="en-US" sz="2000" i="1" dirty="0">
                <a:hlinkClick r:id="rId3"/>
              </a:rPr>
              <a:t>The World We Want</a:t>
            </a:r>
            <a:r>
              <a:rPr lang="en-US" sz="2000" dirty="0">
                <a:hlinkClick r:id="rId3"/>
              </a:rPr>
              <a:t> </a:t>
            </a:r>
            <a:r>
              <a:rPr lang="en-US" sz="2000" dirty="0"/>
              <a:t>documentary about Project Citizen around the world</a:t>
            </a:r>
          </a:p>
          <a:p>
            <a:pPr lvl="1">
              <a:lnSpc>
                <a:spcPct val="90000"/>
              </a:lnSpc>
            </a:pPr>
            <a:r>
              <a:rPr lang="en-US" sz="2000" dirty="0"/>
              <a:t>Center on Congress at Indiana University; </a:t>
            </a:r>
            <a:r>
              <a:rPr lang="en-US" sz="2000" i="1" dirty="0">
                <a:hlinkClick r:id="rId4"/>
              </a:rPr>
              <a:t>The Importance of Citizen Participation</a:t>
            </a:r>
            <a:r>
              <a:rPr lang="en-US" sz="2000" i="1" dirty="0"/>
              <a:t> learning modules</a:t>
            </a:r>
            <a:r>
              <a:rPr lang="en-US" sz="2000" i="1" dirty="0">
                <a:sym typeface="Wingdings" pitchFamily="2" charset="2"/>
              </a:rPr>
              <a:t> look for </a:t>
            </a:r>
            <a:r>
              <a:rPr lang="en-US" sz="2000" dirty="0"/>
              <a:t>“Individuals who Made a Difference” based on Stephen </a:t>
            </a:r>
            <a:r>
              <a:rPr lang="en-US" sz="2000" dirty="0" err="1"/>
              <a:t>Frantzich</a:t>
            </a:r>
            <a:r>
              <a:rPr lang="en-US" sz="2000" dirty="0"/>
              <a:t> book</a:t>
            </a:r>
            <a:r>
              <a:rPr lang="en-US" sz="2000" i="1" dirty="0"/>
              <a:t> Citizen Democracy</a:t>
            </a:r>
          </a:p>
          <a:p>
            <a:pPr lvl="1">
              <a:lnSpc>
                <a:spcPct val="90000"/>
              </a:lnSpc>
            </a:pPr>
            <a:r>
              <a:rPr lang="en-US" sz="2000" dirty="0"/>
              <a:t>The Center for Civic Education; </a:t>
            </a:r>
            <a:r>
              <a:rPr lang="en-US" sz="2000" i="1" dirty="0">
                <a:hlinkClick r:id="rId5"/>
              </a:rPr>
              <a:t>Representative Democracy in </a:t>
            </a:r>
            <a:r>
              <a:rPr lang="en-US" sz="2000" i="1" dirty="0" err="1">
                <a:hlinkClick r:id="rId5"/>
              </a:rPr>
              <a:t>America</a:t>
            </a:r>
            <a:r>
              <a:rPr lang="en-US" sz="2000" dirty="0" err="1">
                <a:sym typeface="Wingdings" pitchFamily="2" charset="2"/>
              </a:rPr>
              <a:t>Program</a:t>
            </a:r>
            <a:r>
              <a:rPr lang="en-US" sz="2000" dirty="0">
                <a:sym typeface="Wingdings" pitchFamily="2" charset="2"/>
              </a:rPr>
              <a:t> 6</a:t>
            </a:r>
          </a:p>
          <a:p>
            <a:pPr lvl="1">
              <a:lnSpc>
                <a:spcPct val="90000"/>
              </a:lnSpc>
            </a:pPr>
            <a:r>
              <a:rPr lang="en-US" sz="2000" dirty="0">
                <a:sym typeface="Wingdings" pitchFamily="2" charset="2"/>
              </a:rPr>
              <a:t>National Conference of State </a:t>
            </a:r>
            <a:r>
              <a:rPr lang="en-US" sz="2000" dirty="0" err="1">
                <a:sym typeface="Wingdings" pitchFamily="2" charset="2"/>
              </a:rPr>
              <a:t>Legislatures</a:t>
            </a:r>
            <a:r>
              <a:rPr lang="en-US" sz="2000" i="1" dirty="0" err="1">
                <a:sym typeface="Wingdings" pitchFamily="2" charset="2"/>
                <a:hlinkClick r:id="rId6"/>
              </a:rPr>
              <a:t>America’s</a:t>
            </a:r>
            <a:r>
              <a:rPr lang="en-US" sz="2000" i="1" dirty="0">
                <a:sym typeface="Wingdings" pitchFamily="2" charset="2"/>
                <a:hlinkClick r:id="rId6"/>
              </a:rPr>
              <a:t> Legislators Back to School Program</a:t>
            </a:r>
            <a:endParaRPr lang="en-US" sz="2000" i="1" dirty="0"/>
          </a:p>
          <a:p>
            <a:pPr lvl="1">
              <a:lnSpc>
                <a:spcPct val="90000"/>
              </a:lnSpc>
            </a:pPr>
            <a:endParaRPr lang="en-US" sz="2000"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a:t>Places to start</a:t>
            </a:r>
          </a:p>
        </p:txBody>
      </p:sp>
      <p:sp>
        <p:nvSpPr>
          <p:cNvPr id="202755" name="Rectangle 3"/>
          <p:cNvSpPr>
            <a:spLocks noGrp="1" noChangeArrowheads="1"/>
          </p:cNvSpPr>
          <p:nvPr>
            <p:ph type="body" idx="1"/>
          </p:nvPr>
        </p:nvSpPr>
        <p:spPr/>
        <p:txBody>
          <a:bodyPr/>
          <a:lstStyle/>
          <a:p>
            <a:r>
              <a:rPr lang="en-US" sz="2800" dirty="0">
                <a:hlinkClick r:id="rId2"/>
              </a:rPr>
              <a:t>Faces of Freedom </a:t>
            </a:r>
            <a:r>
              <a:rPr lang="en-US" sz="2800" dirty="0"/>
              <a:t>from the McCormick Foundation</a:t>
            </a:r>
          </a:p>
          <a:p>
            <a:r>
              <a:rPr lang="en-US" sz="2800" dirty="0"/>
              <a:t>Constitutional Rights Foundation</a:t>
            </a:r>
            <a:r>
              <a:rPr lang="en-US" sz="2800" dirty="0">
                <a:sym typeface="Wingdings" pitchFamily="2" charset="2"/>
              </a:rPr>
              <a:t> </a:t>
            </a:r>
            <a:r>
              <a:rPr lang="en-US" sz="2800" dirty="0">
                <a:sym typeface="Wingdings" pitchFamily="2" charset="2"/>
                <a:hlinkClick r:id="rId3"/>
              </a:rPr>
              <a:t>Civic Action Project</a:t>
            </a:r>
            <a:endParaRPr lang="en-US" sz="2800" dirty="0">
              <a:sym typeface="Wingdings" pitchFamily="2" charset="2"/>
            </a:endParaRPr>
          </a:p>
          <a:p>
            <a:r>
              <a:rPr lang="en-US" sz="2800" u="sng" dirty="0">
                <a:sym typeface="Wingdings" pitchFamily="2" charset="2"/>
                <a:hlinkClick r:id="rId4"/>
              </a:rPr>
              <a:t>The Complete Guide to Service Learning</a:t>
            </a:r>
            <a:r>
              <a:rPr lang="en-US" sz="2800" dirty="0">
                <a:sym typeface="Wingdings" pitchFamily="2" charset="2"/>
                <a:hlinkClick r:id="rId4"/>
              </a:rPr>
              <a:t> </a:t>
            </a:r>
            <a:r>
              <a:rPr lang="en-US" sz="2800" dirty="0">
                <a:sym typeface="Wingdings" pitchFamily="2" charset="2"/>
              </a:rPr>
              <a:t>by </a:t>
            </a:r>
            <a:r>
              <a:rPr lang="en-US" sz="2800" dirty="0" err="1">
                <a:sym typeface="Wingdings" pitchFamily="2" charset="2"/>
              </a:rPr>
              <a:t>Cathryn</a:t>
            </a:r>
            <a:r>
              <a:rPr lang="en-US" sz="2800" dirty="0">
                <a:sym typeface="Wingdings" pitchFamily="2" charset="2"/>
              </a:rPr>
              <a:t> Berger Kaye</a:t>
            </a:r>
          </a:p>
          <a:p>
            <a:r>
              <a:rPr lang="en-US" sz="2800" dirty="0">
                <a:sym typeface="Wingdings" pitchFamily="2" charset="2"/>
              </a:rPr>
              <a:t>Learn and Serve America </a:t>
            </a:r>
            <a:r>
              <a:rPr lang="en-US" sz="2800" dirty="0" err="1">
                <a:sym typeface="Wingdings" pitchFamily="2" charset="2"/>
                <a:hlinkClick r:id="rId5"/>
              </a:rPr>
              <a:t>www.servicelearning.org</a:t>
            </a:r>
            <a:endParaRPr lang="en-US" sz="2800" dirty="0">
              <a:sym typeface="Wingdings" pitchFamily="2" charset="2"/>
            </a:endParaRPr>
          </a:p>
          <a:p>
            <a:r>
              <a:rPr lang="en-US" sz="2800" dirty="0">
                <a:sym typeface="Wingdings" pitchFamily="2" charset="2"/>
              </a:rPr>
              <a:t>Youth Leadership </a:t>
            </a:r>
            <a:r>
              <a:rPr lang="en-US" sz="2800" dirty="0" err="1">
                <a:sym typeface="Wingdings" pitchFamily="2" charset="2"/>
              </a:rPr>
              <a:t>Initiative</a:t>
            </a:r>
            <a:r>
              <a:rPr lang="en-US" sz="2800" dirty="0" err="1">
                <a:sym typeface="Wingdings" pitchFamily="2" charset="2"/>
                <a:hlinkClick r:id="rId6"/>
              </a:rPr>
              <a:t>Democracy</a:t>
            </a:r>
            <a:r>
              <a:rPr lang="en-US" sz="2800" dirty="0">
                <a:sym typeface="Wingdings" pitchFamily="2" charset="2"/>
                <a:hlinkClick r:id="rId6"/>
              </a:rPr>
              <a:t> Corps</a:t>
            </a:r>
            <a:endParaRPr lang="en-US" sz="2800" dirty="0">
              <a:sym typeface="Wingdings" pitchFamily="2" charset="2"/>
            </a:endParaRPr>
          </a:p>
          <a:p>
            <a:pPr>
              <a:buFontTx/>
              <a:buNone/>
            </a:pPr>
            <a:endParaRPr lang="en-US" sz="2800" dirty="0">
              <a:sym typeface="Wingdings" pitchFamily="2" charset="2"/>
            </a:endParaRPr>
          </a:p>
          <a:p>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990600" y="0"/>
            <a:ext cx="7848600" cy="820738"/>
          </a:xfrm>
        </p:spPr>
        <p:txBody>
          <a:bodyPr/>
          <a:lstStyle/>
          <a:p>
            <a:r>
              <a:rPr lang="en-US" dirty="0" smtClean="0">
                <a:solidFill>
                  <a:srgbClr val="CC0000"/>
                </a:solidFill>
              </a:rPr>
              <a:t>Sources</a:t>
            </a:r>
            <a:endParaRPr lang="en-US" sz="3200" i="1" dirty="0" smtClean="0">
              <a:solidFill>
                <a:srgbClr val="CC0000"/>
              </a:solidFill>
            </a:endParaRPr>
          </a:p>
        </p:txBody>
      </p:sp>
      <p:sp>
        <p:nvSpPr>
          <p:cNvPr id="68610" name="Rectangle 3"/>
          <p:cNvSpPr>
            <a:spLocks noGrp="1" noChangeArrowheads="1"/>
          </p:cNvSpPr>
          <p:nvPr>
            <p:ph type="body" sz="half" idx="1"/>
          </p:nvPr>
        </p:nvSpPr>
        <p:spPr>
          <a:xfrm>
            <a:off x="360363" y="1470025"/>
            <a:ext cx="6527800" cy="5129213"/>
          </a:xfrm>
        </p:spPr>
        <p:txBody>
          <a:bodyPr/>
          <a:lstStyle/>
          <a:p>
            <a:endParaRPr lang="en-US" sz="2000" dirty="0" smtClean="0"/>
          </a:p>
          <a:p>
            <a:pPr lvl="1">
              <a:buFontTx/>
              <a:buNone/>
            </a:pPr>
            <a:endParaRPr lang="en-US" sz="2000" dirty="0" smtClean="0"/>
          </a:p>
        </p:txBody>
      </p:sp>
      <p:sp>
        <p:nvSpPr>
          <p:cNvPr id="68611" name="Text Box 4"/>
          <p:cNvSpPr txBox="1">
            <a:spLocks noChangeArrowheads="1"/>
          </p:cNvSpPr>
          <p:nvPr/>
        </p:nvSpPr>
        <p:spPr bwMode="auto">
          <a:xfrm>
            <a:off x="965200" y="657225"/>
            <a:ext cx="8178800" cy="276999"/>
          </a:xfrm>
          <a:prstGeom prst="rect">
            <a:avLst/>
          </a:prstGeom>
          <a:noFill/>
          <a:ln w="9525">
            <a:noFill/>
            <a:miter lim="800000"/>
            <a:headEnd/>
            <a:tailEnd/>
          </a:ln>
        </p:spPr>
        <p:txBody>
          <a:bodyPr>
            <a:spAutoFit/>
          </a:bodyPr>
          <a:lstStyle/>
          <a:p>
            <a:endParaRPr lang="en-US" sz="1200" dirty="0">
              <a:cs typeface="ＭＳ Ｐゴシック"/>
            </a:endParaRPr>
          </a:p>
        </p:txBody>
      </p:sp>
      <p:sp>
        <p:nvSpPr>
          <p:cNvPr id="6" name="TextBox 5"/>
          <p:cNvSpPr txBox="1"/>
          <p:nvPr/>
        </p:nvSpPr>
        <p:spPr>
          <a:xfrm>
            <a:off x="957943" y="718458"/>
            <a:ext cx="7543800" cy="6186309"/>
          </a:xfrm>
          <a:prstGeom prst="rect">
            <a:avLst/>
          </a:prstGeom>
          <a:noFill/>
        </p:spPr>
        <p:txBody>
          <a:bodyPr wrap="square" rtlCol="0">
            <a:spAutoFit/>
          </a:bodyPr>
          <a:lstStyle/>
          <a:p>
            <a:r>
              <a:rPr lang="en-US" sz="1100" dirty="0" smtClean="0">
                <a:latin typeface="+mn-lt"/>
              </a:rPr>
              <a:t>Project on Civic Reflection </a:t>
            </a:r>
            <a:r>
              <a:rPr lang="en-US" sz="1100" dirty="0" smtClean="0">
                <a:latin typeface="+mn-lt"/>
                <a:hlinkClick r:id="rId3"/>
              </a:rPr>
              <a:t>http://www.civicreflection.org/</a:t>
            </a:r>
            <a:endParaRPr lang="en-US" sz="1100" dirty="0" smtClean="0">
              <a:latin typeface="+mn-lt"/>
            </a:endParaRPr>
          </a:p>
          <a:p>
            <a:endParaRPr lang="en-US" sz="1100" dirty="0" smtClean="0">
              <a:latin typeface="+mn-lt"/>
            </a:endParaRPr>
          </a:p>
          <a:p>
            <a:r>
              <a:rPr lang="en-US" sz="1100" dirty="0" smtClean="0">
                <a:latin typeface="+mn-lt"/>
              </a:rPr>
              <a:t>The Civically Engaged Reader, edited by Adam Davis and Elizabeth Lynn. Great Books Foundation with support from the Project on Civic Reflection.</a:t>
            </a:r>
          </a:p>
          <a:p>
            <a:endParaRPr lang="en-US" sz="1100" dirty="0" smtClean="0">
              <a:latin typeface="+mn-lt"/>
            </a:endParaRPr>
          </a:p>
          <a:p>
            <a:r>
              <a:rPr lang="en-US" sz="1100" dirty="0" err="1" smtClean="0">
                <a:latin typeface="+mn-lt"/>
              </a:rPr>
              <a:t>Billig</a:t>
            </a:r>
            <a:r>
              <a:rPr lang="en-US" sz="1100" dirty="0" smtClean="0">
                <a:latin typeface="+mn-lt"/>
              </a:rPr>
              <a:t>, Shelley, Root, Sue and Jesse, Dan. 2005 “Working Paper 33: The Impact of Participation in Service-Learning on High School Students’ Civic Engagement” CIRCLE  Available Online: </a:t>
            </a:r>
            <a:r>
              <a:rPr lang="en-US" sz="1100" dirty="0" smtClean="0">
                <a:latin typeface="+mn-lt"/>
                <a:hlinkClick r:id="rId4"/>
              </a:rPr>
              <a:t>http://www.civicyouth.org/PopUps/WorkingPapers/WP33Billig.pdf</a:t>
            </a:r>
            <a:endParaRPr lang="en-US" sz="1100" dirty="0" smtClean="0">
              <a:latin typeface="+mn-lt"/>
            </a:endParaRPr>
          </a:p>
          <a:p>
            <a:endParaRPr lang="en-US" sz="1100" dirty="0" smtClean="0">
              <a:latin typeface="+mn-lt"/>
            </a:endParaRPr>
          </a:p>
          <a:p>
            <a:r>
              <a:rPr lang="en-US" sz="1100" dirty="0" smtClean="0">
                <a:latin typeface="+mn-lt"/>
              </a:rPr>
              <a:t>Learn and Serve America’s National Service-Learning Clearinghouse </a:t>
            </a:r>
            <a:r>
              <a:rPr lang="en-US" sz="1100" dirty="0" smtClean="0">
                <a:latin typeface="+mn-lt"/>
                <a:hlinkClick r:id="rId5"/>
              </a:rPr>
              <a:t>http://www.servicelearning.org/</a:t>
            </a:r>
            <a:endParaRPr lang="en-US" sz="1100" dirty="0" smtClean="0">
              <a:latin typeface="+mn-lt"/>
            </a:endParaRPr>
          </a:p>
          <a:p>
            <a:endParaRPr lang="en-US" sz="1100" dirty="0" smtClean="0">
              <a:latin typeface="+mn-lt"/>
            </a:endParaRPr>
          </a:p>
          <a:p>
            <a:r>
              <a:rPr lang="en-US" sz="1100" dirty="0" smtClean="0">
                <a:latin typeface="+mn-lt"/>
              </a:rPr>
              <a:t>Illinois Board of Education Curriculum &amp; Instruction - Service Learning </a:t>
            </a:r>
            <a:r>
              <a:rPr lang="en-US" sz="1100" dirty="0" smtClean="0">
                <a:latin typeface="+mn-lt"/>
                <a:hlinkClick r:id="rId6"/>
              </a:rPr>
              <a:t>http://www.isbe.net/curriculum/service_learning/html/students.htm</a:t>
            </a:r>
            <a:endParaRPr lang="en-US" sz="1100" dirty="0" smtClean="0">
              <a:latin typeface="+mn-lt"/>
            </a:endParaRPr>
          </a:p>
          <a:p>
            <a:endParaRPr lang="en-US" sz="1100" dirty="0" smtClean="0">
              <a:latin typeface="+mn-lt"/>
            </a:endParaRPr>
          </a:p>
          <a:p>
            <a:r>
              <a:rPr lang="en-US" sz="1100" dirty="0" smtClean="0">
                <a:latin typeface="+mn-lt"/>
              </a:rPr>
              <a:t>National Youth Leadership Council </a:t>
            </a:r>
            <a:r>
              <a:rPr lang="en-US" sz="1100" dirty="0" smtClean="0">
                <a:latin typeface="+mn-lt"/>
                <a:hlinkClick r:id="rId7"/>
              </a:rPr>
              <a:t>http://www.nylc.org/</a:t>
            </a:r>
            <a:endParaRPr lang="en-US" sz="1100" dirty="0" smtClean="0">
              <a:latin typeface="+mn-lt"/>
            </a:endParaRPr>
          </a:p>
          <a:p>
            <a:endParaRPr lang="en-US" sz="1100" dirty="0" smtClean="0">
              <a:latin typeface="+mn-lt"/>
            </a:endParaRPr>
          </a:p>
          <a:p>
            <a:r>
              <a:rPr lang="en-US" sz="1100" dirty="0" smtClean="0">
                <a:latin typeface="+mn-lt"/>
              </a:rPr>
              <a:t>Dewey, John. Democracy and Education. The Free Press (1916)</a:t>
            </a:r>
          </a:p>
          <a:p>
            <a:endParaRPr lang="en-US" sz="1100" dirty="0" smtClean="0">
              <a:latin typeface="+mn-lt"/>
            </a:endParaRPr>
          </a:p>
          <a:p>
            <a:r>
              <a:rPr lang="en-US" sz="1100" dirty="0" smtClean="0">
                <a:latin typeface="+mn-lt"/>
              </a:rPr>
              <a:t>Dewey, John. Experience and Education. Kappa Delta Pi (1938)</a:t>
            </a:r>
          </a:p>
          <a:p>
            <a:endParaRPr lang="en-US" sz="1100" dirty="0" smtClean="0">
              <a:latin typeface="+mn-lt"/>
            </a:endParaRPr>
          </a:p>
          <a:p>
            <a:r>
              <a:rPr lang="en-US" sz="1100" dirty="0" smtClean="0">
                <a:latin typeface="+mn-lt"/>
              </a:rPr>
              <a:t>Morris, Van Cleve. Existentialism in Education. Waveland Press (1990)</a:t>
            </a:r>
          </a:p>
          <a:p>
            <a:endParaRPr lang="en-US" sz="1100" dirty="0" smtClean="0">
              <a:latin typeface="+mn-lt"/>
            </a:endParaRPr>
          </a:p>
          <a:p>
            <a:r>
              <a:rPr lang="en-US" sz="1100" dirty="0" smtClean="0">
                <a:latin typeface="+mn-lt"/>
              </a:rPr>
              <a:t>Whitehead, Alfred North. The Aims of Education and Other Essays. The Free Press (1929)</a:t>
            </a:r>
          </a:p>
          <a:p>
            <a:endParaRPr lang="en-US" sz="1100" dirty="0" smtClean="0">
              <a:latin typeface="+mn-lt"/>
            </a:endParaRPr>
          </a:p>
          <a:p>
            <a:r>
              <a:rPr lang="en-US" sz="1100" dirty="0" err="1" smtClean="0">
                <a:latin typeface="+mn-lt"/>
              </a:rPr>
              <a:t>Hochschild</a:t>
            </a:r>
            <a:r>
              <a:rPr lang="en-US" sz="1100" dirty="0" smtClean="0">
                <a:latin typeface="+mn-lt"/>
              </a:rPr>
              <a:t>, Jennifer and </a:t>
            </a:r>
            <a:r>
              <a:rPr lang="en-US" sz="1100" dirty="0" err="1" smtClean="0">
                <a:latin typeface="+mn-lt"/>
              </a:rPr>
              <a:t>Scovronick</a:t>
            </a:r>
            <a:r>
              <a:rPr lang="en-US" sz="1100" dirty="0" smtClean="0">
                <a:latin typeface="+mn-lt"/>
              </a:rPr>
              <a:t>, Nathan The American Dream and the Public Schools Oxford University Press 2003</a:t>
            </a:r>
          </a:p>
          <a:p>
            <a:endParaRPr lang="en-US" sz="1100" dirty="0" smtClean="0">
              <a:latin typeface="+mn-lt"/>
            </a:endParaRPr>
          </a:p>
          <a:p>
            <a:r>
              <a:rPr lang="en-US" sz="1100" dirty="0" smtClean="0">
                <a:latin typeface="+mn-lt"/>
              </a:rPr>
              <a:t>Tyack, David and </a:t>
            </a:r>
            <a:r>
              <a:rPr lang="en-US" sz="1100" dirty="0" err="1" smtClean="0">
                <a:latin typeface="+mn-lt"/>
              </a:rPr>
              <a:t>Hansot</a:t>
            </a:r>
            <a:r>
              <a:rPr lang="en-US" sz="1100" dirty="0" smtClean="0">
                <a:latin typeface="+mn-lt"/>
              </a:rPr>
              <a:t>, Elisabeth Managers of Virtue, Public School Leadership in America, 1820-1980 </a:t>
            </a:r>
            <a:r>
              <a:rPr lang="en-US" sz="1100" dirty="0" err="1" smtClean="0">
                <a:latin typeface="+mn-lt"/>
              </a:rPr>
              <a:t>BVasic</a:t>
            </a:r>
            <a:r>
              <a:rPr lang="en-US" sz="1100" dirty="0" smtClean="0">
                <a:latin typeface="+mn-lt"/>
              </a:rPr>
              <a:t> Books 1982</a:t>
            </a:r>
          </a:p>
          <a:p>
            <a:endParaRPr lang="en-US" sz="1100" dirty="0" smtClean="0">
              <a:latin typeface="+mn-lt"/>
            </a:endParaRPr>
          </a:p>
          <a:p>
            <a:r>
              <a:rPr lang="en-US" sz="1100" dirty="0" err="1" smtClean="0">
                <a:latin typeface="+mn-lt"/>
              </a:rPr>
              <a:t>Kahne</a:t>
            </a:r>
            <a:r>
              <a:rPr lang="en-US" sz="1100" dirty="0" smtClean="0">
                <a:latin typeface="+mn-lt"/>
              </a:rPr>
              <a:t>, </a:t>
            </a:r>
            <a:r>
              <a:rPr lang="en-US" sz="1100" dirty="0" err="1" smtClean="0">
                <a:latin typeface="+mn-lt"/>
              </a:rPr>
              <a:t>Jospeh</a:t>
            </a:r>
            <a:r>
              <a:rPr lang="en-US" sz="1100" dirty="0" smtClean="0">
                <a:latin typeface="+mn-lt"/>
              </a:rPr>
              <a:t> and </a:t>
            </a:r>
            <a:r>
              <a:rPr lang="en-US" sz="1100" dirty="0" err="1" smtClean="0">
                <a:latin typeface="+mn-lt"/>
              </a:rPr>
              <a:t>Westheimer</a:t>
            </a:r>
            <a:r>
              <a:rPr lang="en-US" sz="1100" dirty="0" smtClean="0">
                <a:latin typeface="+mn-lt"/>
              </a:rPr>
              <a:t>, Joel “In the Service of What? The Politics of Service Learning” Phi Delta </a:t>
            </a:r>
            <a:r>
              <a:rPr lang="en-US" sz="1100" dirty="0" err="1" smtClean="0">
                <a:latin typeface="+mn-lt"/>
              </a:rPr>
              <a:t>Kappan</a:t>
            </a:r>
            <a:r>
              <a:rPr lang="en-US" sz="1100" dirty="0" smtClean="0">
                <a:latin typeface="+mn-lt"/>
              </a:rPr>
              <a:t> 1996</a:t>
            </a:r>
          </a:p>
          <a:p>
            <a:endParaRPr lang="en-US" sz="1100" dirty="0" smtClean="0">
              <a:latin typeface="+mn-lt"/>
            </a:endParaRPr>
          </a:p>
          <a:p>
            <a:r>
              <a:rPr lang="en-US" sz="1100" dirty="0" smtClean="0">
                <a:latin typeface="+mn-lt"/>
              </a:rPr>
              <a:t>Constructivism as a Paradigm for Teaching and Learning </a:t>
            </a:r>
            <a:r>
              <a:rPr lang="en-US" sz="1100" dirty="0" smtClean="0">
                <a:latin typeface="+mn-lt"/>
                <a:hlinkClick r:id="rId8"/>
              </a:rPr>
              <a:t>http://www.thirteen.org/edonline/concept2class/constructivism/index.html</a:t>
            </a:r>
            <a:endParaRPr lang="en-US" sz="1100" dirty="0" smtClean="0">
              <a:latin typeface="+mn-lt"/>
            </a:endParaRPr>
          </a:p>
          <a:p>
            <a:endParaRPr lang="en-US" sz="1100" dirty="0" smtClean="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990600" y="0"/>
            <a:ext cx="7848600" cy="820738"/>
          </a:xfrm>
        </p:spPr>
        <p:txBody>
          <a:bodyPr/>
          <a:lstStyle/>
          <a:p>
            <a:r>
              <a:rPr lang="en-US" dirty="0" smtClean="0">
                <a:solidFill>
                  <a:srgbClr val="CC0000"/>
                </a:solidFill>
              </a:rPr>
              <a:t>About Civic Reflection</a:t>
            </a:r>
            <a:endParaRPr lang="en-US" sz="3200" i="1" dirty="0" smtClean="0">
              <a:solidFill>
                <a:srgbClr val="CC0000"/>
              </a:solidFill>
            </a:endParaRPr>
          </a:p>
        </p:txBody>
      </p:sp>
      <p:sp>
        <p:nvSpPr>
          <p:cNvPr id="68610" name="Rectangle 3"/>
          <p:cNvSpPr>
            <a:spLocks noGrp="1" noChangeArrowheads="1"/>
          </p:cNvSpPr>
          <p:nvPr>
            <p:ph type="body" sz="half" idx="1"/>
          </p:nvPr>
        </p:nvSpPr>
        <p:spPr>
          <a:xfrm>
            <a:off x="360363" y="1470025"/>
            <a:ext cx="6527800" cy="5129213"/>
          </a:xfrm>
        </p:spPr>
        <p:txBody>
          <a:bodyPr/>
          <a:lstStyle/>
          <a:p>
            <a:endParaRPr lang="en-US" sz="2000" dirty="0" smtClean="0"/>
          </a:p>
          <a:p>
            <a:pPr lvl="1">
              <a:buFontTx/>
              <a:buNone/>
            </a:pPr>
            <a:endParaRPr lang="en-US" sz="2000" dirty="0" smtClean="0"/>
          </a:p>
        </p:txBody>
      </p:sp>
      <p:sp>
        <p:nvSpPr>
          <p:cNvPr id="68611" name="Text Box 4"/>
          <p:cNvSpPr txBox="1">
            <a:spLocks noChangeArrowheads="1"/>
          </p:cNvSpPr>
          <p:nvPr/>
        </p:nvSpPr>
        <p:spPr bwMode="auto">
          <a:xfrm>
            <a:off x="965200" y="657225"/>
            <a:ext cx="8178800" cy="276999"/>
          </a:xfrm>
          <a:prstGeom prst="rect">
            <a:avLst/>
          </a:prstGeom>
          <a:noFill/>
          <a:ln w="9525">
            <a:noFill/>
            <a:miter lim="800000"/>
            <a:headEnd/>
            <a:tailEnd/>
          </a:ln>
        </p:spPr>
        <p:txBody>
          <a:bodyPr>
            <a:spAutoFit/>
          </a:bodyPr>
          <a:lstStyle/>
          <a:p>
            <a:endParaRPr lang="en-US" sz="1200" dirty="0">
              <a:cs typeface="ＭＳ Ｐゴシック"/>
            </a:endParaRPr>
          </a:p>
        </p:txBody>
      </p:sp>
      <p:sp>
        <p:nvSpPr>
          <p:cNvPr id="5" name="TextBox 4"/>
          <p:cNvSpPr txBox="1"/>
          <p:nvPr/>
        </p:nvSpPr>
        <p:spPr>
          <a:xfrm>
            <a:off x="1251857" y="1066800"/>
            <a:ext cx="7467600" cy="4524315"/>
          </a:xfrm>
          <a:prstGeom prst="rect">
            <a:avLst/>
          </a:prstGeom>
          <a:noFill/>
        </p:spPr>
        <p:txBody>
          <a:bodyPr wrap="square" rtlCol="0">
            <a:spAutoFit/>
          </a:bodyPr>
          <a:lstStyle/>
          <a:p>
            <a:r>
              <a:rPr lang="en-US" sz="1600" i="1" dirty="0" smtClean="0">
                <a:latin typeface="+mn-lt"/>
              </a:rPr>
              <a:t>What kinds of groups will this be helpful to?</a:t>
            </a:r>
          </a:p>
          <a:p>
            <a:r>
              <a:rPr lang="en-US" sz="1600" dirty="0" smtClean="0">
                <a:latin typeface="+mn-lt"/>
              </a:rPr>
              <a:t>In our experience, civic reflection can be helpful to any group of civically engaged people, from staff and trustees of a single organization, to philanthropic or nonprofit leaders, to donors and volunteers in a common geographical area or field of work, to young people exploring the call to service or their relations to their neighbors and neighborhood. The possible audiences for civic reflection are as numerous as the ways in which citizens give… serve… lead… and associate. </a:t>
            </a:r>
          </a:p>
          <a:p>
            <a:endParaRPr lang="en-US" sz="1600" dirty="0" smtClean="0">
              <a:latin typeface="+mn-lt"/>
            </a:endParaRPr>
          </a:p>
          <a:p>
            <a:r>
              <a:rPr lang="en-US" sz="1600" i="1" dirty="0" smtClean="0">
                <a:latin typeface="+mn-lt"/>
              </a:rPr>
              <a:t>What distinguishes civic reflection from other kinds of reading and discussion programs, issues forums and study groups?</a:t>
            </a:r>
          </a:p>
          <a:p>
            <a:r>
              <a:rPr lang="en-US" sz="1600" dirty="0" smtClean="0">
                <a:latin typeface="+mn-lt"/>
              </a:rPr>
              <a:t>First, civic reflection is organized around basic questions about civic activity such as, Whom do we serve? What do we expect of those we serve? To whom are we accountable? </a:t>
            </a:r>
          </a:p>
          <a:p>
            <a:endParaRPr lang="en-US" sz="1600" dirty="0" smtClean="0">
              <a:latin typeface="+mn-lt"/>
            </a:endParaRPr>
          </a:p>
          <a:p>
            <a:r>
              <a:rPr lang="en-US" sz="1600" dirty="0" smtClean="0">
                <a:latin typeface="+mn-lt"/>
              </a:rPr>
              <a:t>Second, conversations about a group's activities are framed by a reading in literature or nonfiction that is somewhat removed from the direct experience of the members. </a:t>
            </a:r>
          </a:p>
        </p:txBody>
      </p:sp>
      <p:sp>
        <p:nvSpPr>
          <p:cNvPr id="6" name="TextBox 5"/>
          <p:cNvSpPr txBox="1"/>
          <p:nvPr/>
        </p:nvSpPr>
        <p:spPr>
          <a:xfrm>
            <a:off x="1338943" y="6161310"/>
            <a:ext cx="4985657" cy="338554"/>
          </a:xfrm>
          <a:prstGeom prst="rect">
            <a:avLst/>
          </a:prstGeom>
          <a:noFill/>
        </p:spPr>
        <p:txBody>
          <a:bodyPr wrap="square" rtlCol="0">
            <a:spAutoFit/>
          </a:bodyPr>
          <a:lstStyle/>
          <a:p>
            <a:r>
              <a:rPr lang="en-US" sz="1600" i="1" dirty="0" smtClean="0">
                <a:latin typeface="+mn-lt"/>
              </a:rPr>
              <a:t>- From the Project on Civic Reflection</a:t>
            </a:r>
            <a:endParaRPr lang="en-US" sz="1600" i="1"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990600" y="217714"/>
            <a:ext cx="7848600" cy="820738"/>
          </a:xfrm>
        </p:spPr>
        <p:txBody>
          <a:bodyPr/>
          <a:lstStyle/>
          <a:p>
            <a:r>
              <a:rPr lang="en-US" dirty="0" smtClean="0">
                <a:solidFill>
                  <a:srgbClr val="CC0000"/>
                </a:solidFill>
              </a:rPr>
              <a:t>CIRCLE Working Paper 33:</a:t>
            </a:r>
            <a:br>
              <a:rPr lang="en-US" dirty="0" smtClean="0">
                <a:solidFill>
                  <a:srgbClr val="CC0000"/>
                </a:solidFill>
              </a:rPr>
            </a:br>
            <a:r>
              <a:rPr lang="en-US" sz="1400" dirty="0" smtClean="0">
                <a:solidFill>
                  <a:srgbClr val="CC0000"/>
                </a:solidFill>
              </a:rPr>
              <a:t>The Impact of Participation in Service-Learning on High School Students’ Civic Engagement</a:t>
            </a:r>
            <a:endParaRPr lang="en-US" sz="1400" i="1" dirty="0" smtClean="0">
              <a:solidFill>
                <a:srgbClr val="CC0000"/>
              </a:solidFill>
            </a:endParaRPr>
          </a:p>
        </p:txBody>
      </p:sp>
      <p:sp>
        <p:nvSpPr>
          <p:cNvPr id="68610" name="Rectangle 3"/>
          <p:cNvSpPr>
            <a:spLocks noGrp="1" noChangeArrowheads="1"/>
          </p:cNvSpPr>
          <p:nvPr>
            <p:ph type="body" sz="half" idx="1"/>
          </p:nvPr>
        </p:nvSpPr>
        <p:spPr>
          <a:xfrm>
            <a:off x="360363" y="1470025"/>
            <a:ext cx="6527800" cy="5129213"/>
          </a:xfrm>
        </p:spPr>
        <p:txBody>
          <a:bodyPr/>
          <a:lstStyle/>
          <a:p>
            <a:endParaRPr lang="en-US" sz="2000" dirty="0" smtClean="0"/>
          </a:p>
          <a:p>
            <a:pPr lvl="1">
              <a:buFontTx/>
              <a:buNone/>
            </a:pPr>
            <a:endParaRPr lang="en-US" sz="2000" dirty="0" smtClean="0"/>
          </a:p>
        </p:txBody>
      </p:sp>
      <p:sp>
        <p:nvSpPr>
          <p:cNvPr id="5" name="TextBox 4"/>
          <p:cNvSpPr txBox="1"/>
          <p:nvPr/>
        </p:nvSpPr>
        <p:spPr>
          <a:xfrm>
            <a:off x="1121228" y="1284514"/>
            <a:ext cx="4572001" cy="4185761"/>
          </a:xfrm>
          <a:prstGeom prst="rect">
            <a:avLst/>
          </a:prstGeom>
          <a:noFill/>
        </p:spPr>
        <p:txBody>
          <a:bodyPr wrap="square" rtlCol="0">
            <a:spAutoFit/>
          </a:bodyPr>
          <a:lstStyle/>
          <a:p>
            <a:r>
              <a:rPr lang="en-US" sz="1800" dirty="0" smtClean="0">
                <a:latin typeface="+mn-lt"/>
              </a:rPr>
              <a:t>What are some highlights from the study?</a:t>
            </a:r>
          </a:p>
          <a:p>
            <a:endParaRPr lang="en-US" sz="1800" dirty="0" smtClean="0">
              <a:latin typeface="+mn-lt"/>
            </a:endParaRPr>
          </a:p>
          <a:p>
            <a:endParaRPr lang="en-US" sz="1800" dirty="0" smtClean="0">
              <a:latin typeface="+mn-lt"/>
            </a:endParaRPr>
          </a:p>
          <a:p>
            <a:r>
              <a:rPr lang="en-US" sz="1800" dirty="0" smtClean="0">
                <a:latin typeface="+mn-lt"/>
              </a:rPr>
              <a:t>Was there anything you found surprising in their analysis?</a:t>
            </a:r>
          </a:p>
          <a:p>
            <a:endParaRPr lang="en-US" sz="1800" dirty="0" smtClean="0">
              <a:latin typeface="+mn-lt"/>
            </a:endParaRPr>
          </a:p>
          <a:p>
            <a:endParaRPr lang="en-US" sz="1800" dirty="0" smtClean="0">
              <a:latin typeface="+mn-lt"/>
            </a:endParaRPr>
          </a:p>
          <a:p>
            <a:r>
              <a:rPr lang="en-US" sz="1800" dirty="0" smtClean="0">
                <a:latin typeface="+mn-lt"/>
              </a:rPr>
              <a:t>What are some of the limitations of this study?</a:t>
            </a:r>
          </a:p>
          <a:p>
            <a:endParaRPr lang="en-US" sz="1800" dirty="0" smtClean="0">
              <a:latin typeface="+mn-lt"/>
            </a:endParaRPr>
          </a:p>
          <a:p>
            <a:endParaRPr lang="en-US" sz="1800" dirty="0" smtClean="0">
              <a:latin typeface="+mn-lt"/>
            </a:endParaRPr>
          </a:p>
          <a:p>
            <a:r>
              <a:rPr lang="en-US" sz="1800" dirty="0" smtClean="0">
                <a:latin typeface="+mn-lt"/>
              </a:rPr>
              <a:t>What does the research reveal about the field of service learning?</a:t>
            </a:r>
          </a:p>
          <a:p>
            <a:endParaRPr lang="en-US" sz="1600" dirty="0" smtClean="0">
              <a:latin typeface="+mn-lt"/>
            </a:endParaRPr>
          </a:p>
          <a:p>
            <a:endParaRPr lang="en-US" sz="1600" dirty="0" smtClean="0">
              <a:latin typeface="+mn-lt"/>
            </a:endParaRPr>
          </a:p>
        </p:txBody>
      </p:sp>
      <p:pic>
        <p:nvPicPr>
          <p:cNvPr id="7" name="Picture 6" descr="WP33Billig[1].jpg"/>
          <p:cNvPicPr>
            <a:picLocks noChangeAspect="1"/>
          </p:cNvPicPr>
          <p:nvPr/>
        </p:nvPicPr>
        <p:blipFill>
          <a:blip r:embed="rId3" cstate="print"/>
          <a:stretch>
            <a:fillRect/>
          </a:stretch>
        </p:blipFill>
        <p:spPr>
          <a:xfrm>
            <a:off x="5982689" y="1208314"/>
            <a:ext cx="2926080" cy="378668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1001485" y="0"/>
            <a:ext cx="7935685" cy="1023257"/>
          </a:xfrm>
        </p:spPr>
        <p:txBody>
          <a:bodyPr/>
          <a:lstStyle/>
          <a:p>
            <a:r>
              <a:rPr lang="en-US" sz="3100" dirty="0" smtClean="0">
                <a:solidFill>
                  <a:srgbClr val="CC0000"/>
                </a:solidFill>
              </a:rPr>
              <a:t>Chapter 8: Cooperative Learning</a:t>
            </a:r>
            <a:endParaRPr lang="en-US" sz="3100" i="1" dirty="0" smtClean="0">
              <a:solidFill>
                <a:srgbClr val="CC0000"/>
              </a:solidFill>
            </a:endParaRPr>
          </a:p>
        </p:txBody>
      </p:sp>
      <p:sp>
        <p:nvSpPr>
          <p:cNvPr id="68610" name="Rectangle 3"/>
          <p:cNvSpPr>
            <a:spLocks noGrp="1" noChangeArrowheads="1"/>
          </p:cNvSpPr>
          <p:nvPr>
            <p:ph type="body" sz="half" idx="1"/>
          </p:nvPr>
        </p:nvSpPr>
        <p:spPr>
          <a:xfrm>
            <a:off x="360363" y="1470025"/>
            <a:ext cx="6527800" cy="5129213"/>
          </a:xfrm>
        </p:spPr>
        <p:txBody>
          <a:bodyPr/>
          <a:lstStyle/>
          <a:p>
            <a:endParaRPr lang="en-US" sz="2000" dirty="0" smtClean="0"/>
          </a:p>
          <a:p>
            <a:pPr lvl="1">
              <a:buFontTx/>
              <a:buNone/>
            </a:pPr>
            <a:endParaRPr lang="en-US" sz="2000" dirty="0" smtClean="0"/>
          </a:p>
        </p:txBody>
      </p:sp>
      <p:sp>
        <p:nvSpPr>
          <p:cNvPr id="5" name="TextBox 4"/>
          <p:cNvSpPr txBox="1"/>
          <p:nvPr/>
        </p:nvSpPr>
        <p:spPr>
          <a:xfrm>
            <a:off x="1251857" y="1306286"/>
            <a:ext cx="5325588" cy="2031325"/>
          </a:xfrm>
          <a:prstGeom prst="rect">
            <a:avLst/>
          </a:prstGeom>
          <a:noFill/>
        </p:spPr>
        <p:txBody>
          <a:bodyPr wrap="square" rtlCol="0">
            <a:spAutoFit/>
          </a:bodyPr>
          <a:lstStyle/>
          <a:p>
            <a:r>
              <a:rPr lang="en-US" sz="1800" dirty="0" smtClean="0">
                <a:latin typeface="+mn-lt"/>
              </a:rPr>
              <a:t>What are essential elements of cooperative learning?</a:t>
            </a:r>
          </a:p>
          <a:p>
            <a:endParaRPr lang="en-US" sz="1800" dirty="0" smtClean="0">
              <a:latin typeface="+mn-lt"/>
            </a:endParaRPr>
          </a:p>
          <a:p>
            <a:endParaRPr lang="en-US" sz="1800" dirty="0" smtClean="0">
              <a:latin typeface="+mn-lt"/>
            </a:endParaRPr>
          </a:p>
          <a:p>
            <a:r>
              <a:rPr lang="en-US" sz="1800" dirty="0" smtClean="0"/>
              <a:t>Where are those elements of cooperative learning found in service learning?</a:t>
            </a:r>
          </a:p>
          <a:p>
            <a:endParaRPr lang="en-US" sz="1800" dirty="0" smtClean="0">
              <a:latin typeface="+mn-lt"/>
            </a:endParaRPr>
          </a:p>
        </p:txBody>
      </p:sp>
      <p:pic>
        <p:nvPicPr>
          <p:cNvPr id="6" name="Picture 5"/>
          <p:cNvPicPr>
            <a:picLocks noChangeAspect="1" noChangeArrowheads="1"/>
          </p:cNvPicPr>
          <p:nvPr/>
        </p:nvPicPr>
        <p:blipFill>
          <a:blip r:embed="rId3" cstate="print"/>
          <a:srcRect t="2087" r="2370" b="1151"/>
          <a:stretch>
            <a:fillRect/>
          </a:stretch>
        </p:blipFill>
        <p:spPr bwMode="auto">
          <a:xfrm>
            <a:off x="6613710" y="1244930"/>
            <a:ext cx="2066638" cy="2926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1001485" y="0"/>
            <a:ext cx="7935685" cy="1023257"/>
          </a:xfrm>
        </p:spPr>
        <p:txBody>
          <a:bodyPr/>
          <a:lstStyle/>
          <a:p>
            <a:r>
              <a:rPr lang="en-US" sz="3100" dirty="0" smtClean="0">
                <a:solidFill>
                  <a:srgbClr val="CC0000"/>
                </a:solidFill>
              </a:rPr>
              <a:t>Chapter 11: Student Directed Investigation</a:t>
            </a:r>
            <a:endParaRPr lang="en-US" sz="3100" i="1" dirty="0" smtClean="0">
              <a:solidFill>
                <a:srgbClr val="CC0000"/>
              </a:solidFill>
            </a:endParaRPr>
          </a:p>
        </p:txBody>
      </p:sp>
      <p:sp>
        <p:nvSpPr>
          <p:cNvPr id="68610" name="Rectangle 3"/>
          <p:cNvSpPr>
            <a:spLocks noGrp="1" noChangeArrowheads="1"/>
          </p:cNvSpPr>
          <p:nvPr>
            <p:ph type="body" sz="half" idx="1"/>
          </p:nvPr>
        </p:nvSpPr>
        <p:spPr>
          <a:xfrm>
            <a:off x="360363" y="1470025"/>
            <a:ext cx="6527800" cy="5129213"/>
          </a:xfrm>
        </p:spPr>
        <p:txBody>
          <a:bodyPr/>
          <a:lstStyle/>
          <a:p>
            <a:endParaRPr lang="en-US" sz="2000" dirty="0" smtClean="0"/>
          </a:p>
          <a:p>
            <a:pPr lvl="1">
              <a:buFontTx/>
              <a:buNone/>
            </a:pPr>
            <a:endParaRPr lang="en-US" sz="2000" dirty="0" smtClean="0"/>
          </a:p>
        </p:txBody>
      </p:sp>
      <p:sp>
        <p:nvSpPr>
          <p:cNvPr id="5" name="TextBox 4"/>
          <p:cNvSpPr txBox="1"/>
          <p:nvPr/>
        </p:nvSpPr>
        <p:spPr>
          <a:xfrm>
            <a:off x="1251857" y="1088566"/>
            <a:ext cx="5399314" cy="5047536"/>
          </a:xfrm>
          <a:prstGeom prst="rect">
            <a:avLst/>
          </a:prstGeom>
          <a:noFill/>
        </p:spPr>
        <p:txBody>
          <a:bodyPr wrap="square" rtlCol="0">
            <a:spAutoFit/>
          </a:bodyPr>
          <a:lstStyle/>
          <a:p>
            <a:r>
              <a:rPr lang="en-US" sz="1800" dirty="0" smtClean="0">
                <a:latin typeface="+mn-lt"/>
              </a:rPr>
              <a:t>What are some characteristics of student-directed learning?</a:t>
            </a:r>
          </a:p>
          <a:p>
            <a:endParaRPr lang="en-US" sz="1800" dirty="0" smtClean="0">
              <a:latin typeface="+mn-lt"/>
            </a:endParaRPr>
          </a:p>
          <a:p>
            <a:endParaRPr lang="en-US" sz="1800" dirty="0" smtClean="0">
              <a:latin typeface="+mn-lt"/>
            </a:endParaRPr>
          </a:p>
          <a:p>
            <a:r>
              <a:rPr lang="en-US" sz="1800" dirty="0" smtClean="0">
                <a:latin typeface="+mn-lt"/>
              </a:rPr>
              <a:t>What is Constructivism? What are some beneficial learning outcomes of Constructivism? </a:t>
            </a:r>
          </a:p>
          <a:p>
            <a:endParaRPr lang="en-US" sz="1800" dirty="0" smtClean="0">
              <a:latin typeface="+mn-lt"/>
            </a:endParaRPr>
          </a:p>
          <a:p>
            <a:endParaRPr lang="en-US" sz="1800" dirty="0" smtClean="0">
              <a:latin typeface="+mn-lt"/>
            </a:endParaRPr>
          </a:p>
          <a:p>
            <a:r>
              <a:rPr lang="en-US" sz="1800" dirty="0" smtClean="0">
                <a:latin typeface="+mn-lt"/>
              </a:rPr>
              <a:t>What are some challenges of Constructivist Teaching? What are some criticisms of Constructivism?</a:t>
            </a:r>
          </a:p>
          <a:p>
            <a:endParaRPr lang="en-US" sz="1800" dirty="0" smtClean="0">
              <a:latin typeface="+mn-lt"/>
            </a:endParaRPr>
          </a:p>
          <a:p>
            <a:endParaRPr lang="en-US" sz="1800" dirty="0" smtClean="0">
              <a:latin typeface="+mn-lt"/>
            </a:endParaRPr>
          </a:p>
          <a:p>
            <a:r>
              <a:rPr lang="en-US" sz="1800" dirty="0" smtClean="0">
                <a:latin typeface="+mn-lt"/>
              </a:rPr>
              <a:t>From </a:t>
            </a:r>
            <a:r>
              <a:rPr lang="en-US" sz="1800" dirty="0" err="1" smtClean="0">
                <a:latin typeface="+mn-lt"/>
              </a:rPr>
              <a:t>Bransford</a:t>
            </a:r>
            <a:r>
              <a:rPr lang="en-US" sz="1800" dirty="0" smtClean="0">
                <a:latin typeface="+mn-lt"/>
              </a:rPr>
              <a:t>, Brown and </a:t>
            </a:r>
            <a:r>
              <a:rPr lang="en-US" sz="1800" dirty="0" err="1" smtClean="0">
                <a:latin typeface="+mn-lt"/>
              </a:rPr>
              <a:t>Cocking’s</a:t>
            </a:r>
            <a:r>
              <a:rPr lang="en-US" sz="1800" dirty="0" smtClean="0">
                <a:latin typeface="+mn-lt"/>
              </a:rPr>
              <a:t> research summary (2000), what are three implications for teachers to consider when utilizing student directed investigation? </a:t>
            </a:r>
          </a:p>
          <a:p>
            <a:endParaRPr lang="en-US" sz="1600" dirty="0" smtClean="0">
              <a:latin typeface="+mn-lt"/>
            </a:endParaRPr>
          </a:p>
        </p:txBody>
      </p:sp>
      <p:pic>
        <p:nvPicPr>
          <p:cNvPr id="6" name="Picture 5"/>
          <p:cNvPicPr>
            <a:picLocks noChangeAspect="1" noChangeArrowheads="1"/>
          </p:cNvPicPr>
          <p:nvPr/>
        </p:nvPicPr>
        <p:blipFill>
          <a:blip r:embed="rId3" cstate="print"/>
          <a:srcRect t="2087" r="2370" b="1151"/>
          <a:stretch>
            <a:fillRect/>
          </a:stretch>
        </p:blipFill>
        <p:spPr bwMode="auto">
          <a:xfrm>
            <a:off x="6685456" y="1199902"/>
            <a:ext cx="2066638" cy="2926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1001485" y="0"/>
            <a:ext cx="7935685" cy="1023257"/>
          </a:xfrm>
        </p:spPr>
        <p:txBody>
          <a:bodyPr/>
          <a:lstStyle/>
          <a:p>
            <a:r>
              <a:rPr lang="en-US" sz="3100" dirty="0" smtClean="0">
                <a:solidFill>
                  <a:srgbClr val="CC0000"/>
                </a:solidFill>
              </a:rPr>
              <a:t>Roots of Service Learning </a:t>
            </a:r>
            <a:endParaRPr lang="en-US" sz="3100" i="1" dirty="0" smtClean="0">
              <a:solidFill>
                <a:srgbClr val="CC0000"/>
              </a:solidFill>
            </a:endParaRPr>
          </a:p>
        </p:txBody>
      </p:sp>
      <p:sp>
        <p:nvSpPr>
          <p:cNvPr id="4" name="Text Placeholder 3"/>
          <p:cNvSpPr>
            <a:spLocks noGrp="1"/>
          </p:cNvSpPr>
          <p:nvPr>
            <p:ph type="body" sz="half" idx="1"/>
          </p:nvPr>
        </p:nvSpPr>
        <p:spPr>
          <a:xfrm>
            <a:off x="1023258" y="1099456"/>
            <a:ext cx="7434942" cy="4953001"/>
          </a:xfrm>
        </p:spPr>
        <p:txBody>
          <a:bodyPr/>
          <a:lstStyle/>
          <a:p>
            <a:pPr>
              <a:buNone/>
            </a:pPr>
            <a:r>
              <a:rPr lang="en-US" sz="2000" dirty="0" smtClean="0"/>
              <a:t>Historical Roots:</a:t>
            </a:r>
          </a:p>
          <a:p>
            <a:r>
              <a:rPr lang="en-US" sz="1800" dirty="0" smtClean="0"/>
              <a:t>Character Building</a:t>
            </a:r>
          </a:p>
          <a:p>
            <a:r>
              <a:rPr lang="en-US" sz="1800" dirty="0" smtClean="0"/>
              <a:t>Economic Development </a:t>
            </a:r>
          </a:p>
          <a:p>
            <a:r>
              <a:rPr lang="en-US" sz="1800" dirty="0" smtClean="0"/>
              <a:t>Social Justice</a:t>
            </a:r>
          </a:p>
          <a:p>
            <a:r>
              <a:rPr lang="en-US" sz="1800" dirty="0" smtClean="0"/>
              <a:t>American Dream (</a:t>
            </a:r>
            <a:r>
              <a:rPr lang="en-US" sz="1800" dirty="0" err="1" smtClean="0"/>
              <a:t>Hochschild</a:t>
            </a:r>
            <a:r>
              <a:rPr lang="en-US" sz="1800" dirty="0" smtClean="0"/>
              <a:t> and </a:t>
            </a:r>
            <a:r>
              <a:rPr lang="en-US" sz="1800" dirty="0" err="1" smtClean="0"/>
              <a:t>Scovronick’s</a:t>
            </a:r>
            <a:r>
              <a:rPr lang="en-US" sz="1800" dirty="0" smtClean="0"/>
              <a:t> </a:t>
            </a:r>
            <a:r>
              <a:rPr lang="en-US" sz="1800" i="1" dirty="0" smtClean="0"/>
              <a:t>The American Dream and the Public Schools </a:t>
            </a:r>
            <a:r>
              <a:rPr lang="en-US" sz="1800" dirty="0" smtClean="0"/>
              <a:t>- 2003) </a:t>
            </a:r>
          </a:p>
          <a:p>
            <a:r>
              <a:rPr lang="en-US" sz="1800" dirty="0" smtClean="0"/>
              <a:t>“New America” - globalization, specialization, technology, information, centralization, gentrification</a:t>
            </a:r>
          </a:p>
          <a:p>
            <a:pPr>
              <a:buNone/>
            </a:pPr>
            <a:endParaRPr lang="en-US" sz="1800" dirty="0" smtClean="0"/>
          </a:p>
          <a:p>
            <a:pPr>
              <a:buNone/>
            </a:pPr>
            <a:r>
              <a:rPr lang="en-US" sz="2000" dirty="0" smtClean="0"/>
              <a:t>Philosophical Roots:</a:t>
            </a:r>
          </a:p>
          <a:p>
            <a:r>
              <a:rPr lang="en-US" sz="1800" dirty="0" smtClean="0"/>
              <a:t>Alfred North Whitehead </a:t>
            </a:r>
            <a:r>
              <a:rPr lang="en-US" sz="1800" i="1" dirty="0" smtClean="0"/>
              <a:t>The Aims of Education and Other Essays </a:t>
            </a:r>
            <a:r>
              <a:rPr lang="en-US" sz="1800" dirty="0" smtClean="0"/>
              <a:t>(1929) - Rhythm, Vitality, Thoroughness </a:t>
            </a:r>
          </a:p>
          <a:p>
            <a:r>
              <a:rPr lang="en-US" sz="1800" dirty="0" smtClean="0"/>
              <a:t>John Dewey - Experiential education, Reflection, Interaction</a:t>
            </a:r>
          </a:p>
          <a:p>
            <a:r>
              <a:rPr lang="en-US" sz="1800" dirty="0" smtClean="0"/>
              <a:t>Existentialism - age-appropriateness, self-expression, choice, good faith, authenticity and self-knowledge; existential moment</a:t>
            </a:r>
          </a:p>
          <a:p>
            <a:pPr>
              <a:buNone/>
            </a:pPr>
            <a:endParaRPr lang="en-US" sz="1800" dirty="0" smtClean="0"/>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ChangeArrowheads="1"/>
          </p:cNvSpPr>
          <p:nvPr/>
        </p:nvSpPr>
        <p:spPr bwMode="auto">
          <a:xfrm>
            <a:off x="0" y="0"/>
            <a:ext cx="1127125" cy="6858000"/>
          </a:xfrm>
          <a:prstGeom prst="rect">
            <a:avLst/>
          </a:prstGeom>
          <a:solidFill>
            <a:schemeClr val="bg1"/>
          </a:solidFill>
          <a:ln w="9525">
            <a:noFill/>
            <a:miter lim="800000"/>
            <a:headEnd/>
            <a:tailEnd/>
          </a:ln>
        </p:spPr>
        <p:txBody>
          <a:bodyPr wrap="none" anchor="ctr"/>
          <a:lstStyle/>
          <a:p>
            <a:pPr eaLnBrk="0" hangingPunct="0"/>
            <a:endParaRPr lang="en-US">
              <a:cs typeface="ＭＳ Ｐゴシック"/>
            </a:endParaRPr>
          </a:p>
        </p:txBody>
      </p:sp>
      <p:pic>
        <p:nvPicPr>
          <p:cNvPr id="18434" name="Picture 8" descr="M_page"/>
          <p:cNvPicPr>
            <a:picLocks noChangeAspect="1" noChangeArrowheads="1"/>
          </p:cNvPicPr>
          <p:nvPr/>
        </p:nvPicPr>
        <p:blipFill>
          <a:blip r:embed="rId3" cstate="print"/>
          <a:srcRect/>
          <a:stretch>
            <a:fillRect/>
          </a:stretch>
        </p:blipFill>
        <p:spPr bwMode="auto">
          <a:xfrm>
            <a:off x="2676525" y="1090613"/>
            <a:ext cx="6467475" cy="5767387"/>
          </a:xfrm>
          <a:prstGeom prst="rect">
            <a:avLst/>
          </a:prstGeom>
          <a:noFill/>
          <a:ln w="9525">
            <a:noFill/>
            <a:miter lim="800000"/>
            <a:headEnd/>
            <a:tailEnd/>
          </a:ln>
        </p:spPr>
      </p:pic>
      <p:sp>
        <p:nvSpPr>
          <p:cNvPr id="18435" name="Rectangle 6"/>
          <p:cNvSpPr>
            <a:spLocks noChangeArrowheads="1"/>
          </p:cNvSpPr>
          <p:nvPr/>
        </p:nvSpPr>
        <p:spPr bwMode="auto">
          <a:xfrm>
            <a:off x="225425" y="0"/>
            <a:ext cx="8518525" cy="1274763"/>
          </a:xfrm>
          <a:prstGeom prst="rect">
            <a:avLst/>
          </a:prstGeom>
          <a:noFill/>
          <a:ln w="9525">
            <a:noFill/>
            <a:miter lim="800000"/>
            <a:headEnd/>
            <a:tailEnd/>
          </a:ln>
        </p:spPr>
        <p:txBody>
          <a:bodyPr anchor="ctr"/>
          <a:lstStyle/>
          <a:p>
            <a:r>
              <a:rPr lang="en-US" sz="3600" dirty="0">
                <a:latin typeface="Swis721 Md BT"/>
                <a:cs typeface="ＭＳ Ｐゴシック"/>
              </a:rPr>
              <a:t>McCormick</a:t>
            </a:r>
            <a:r>
              <a:rPr lang="en-US" sz="3200" dirty="0">
                <a:latin typeface="Swis721 Md BT"/>
                <a:cs typeface="ＭＳ Ｐゴシック"/>
              </a:rPr>
              <a:t> </a:t>
            </a:r>
            <a:r>
              <a:rPr lang="en-US" sz="3600" dirty="0">
                <a:latin typeface="Swis721 Md BT"/>
                <a:cs typeface="ＭＳ Ｐゴシック"/>
              </a:rPr>
              <a:t>Foundation Civics Program</a:t>
            </a:r>
            <a:br>
              <a:rPr lang="en-US" sz="3600" dirty="0">
                <a:latin typeface="Swis721 Md BT"/>
                <a:cs typeface="ＭＳ Ｐゴシック"/>
              </a:rPr>
            </a:br>
            <a:r>
              <a:rPr lang="en-US" sz="2800" dirty="0" smtClean="0">
                <a:solidFill>
                  <a:srgbClr val="CC0000"/>
                </a:solidFill>
                <a:latin typeface="Swis721 Md BT"/>
                <a:cs typeface="ＭＳ Ｐゴシック"/>
              </a:rPr>
              <a:t>Service Learning &amp; the Civic Mission of Schools</a:t>
            </a:r>
            <a:endParaRPr lang="en-US" sz="2800" dirty="0">
              <a:solidFill>
                <a:srgbClr val="CC0000"/>
              </a:solidFill>
              <a:latin typeface="Swis721 Md BT"/>
              <a:cs typeface="ＭＳ Ｐゴシック"/>
            </a:endParaRPr>
          </a:p>
        </p:txBody>
      </p:sp>
      <p:sp>
        <p:nvSpPr>
          <p:cNvPr id="18436" name="Rectangle 7"/>
          <p:cNvSpPr>
            <a:spLocks noChangeArrowheads="1"/>
          </p:cNvSpPr>
          <p:nvPr/>
        </p:nvSpPr>
        <p:spPr bwMode="auto">
          <a:xfrm>
            <a:off x="193675" y="0"/>
            <a:ext cx="8318500" cy="3905250"/>
          </a:xfrm>
          <a:prstGeom prst="rect">
            <a:avLst/>
          </a:prstGeom>
          <a:noFill/>
          <a:ln w="9525">
            <a:noFill/>
            <a:miter lim="800000"/>
            <a:headEnd/>
            <a:tailEnd/>
          </a:ln>
        </p:spPr>
        <p:txBody>
          <a:bodyPr anchor="ctr"/>
          <a:lstStyle/>
          <a:p>
            <a:r>
              <a:rPr lang="en-US" sz="3200" dirty="0">
                <a:solidFill>
                  <a:srgbClr val="0000FF"/>
                </a:solidFill>
                <a:latin typeface="Swis721 Md BT"/>
                <a:cs typeface="ＭＳ Ｐゴシック"/>
              </a:rPr>
              <a:t/>
            </a:r>
            <a:br>
              <a:rPr lang="en-US" sz="3200" dirty="0">
                <a:solidFill>
                  <a:srgbClr val="0000FF"/>
                </a:solidFill>
                <a:latin typeface="Swis721 Md BT"/>
                <a:cs typeface="ＭＳ Ｐゴシック"/>
              </a:rPr>
            </a:br>
            <a:r>
              <a:rPr lang="en-US" sz="1600" dirty="0" smtClean="0">
                <a:solidFill>
                  <a:srgbClr val="4D4D4D"/>
                </a:solidFill>
                <a:latin typeface="Swis721 Md BT"/>
                <a:cs typeface="ＭＳ Ｐゴシック"/>
              </a:rPr>
              <a:t>Michael </a:t>
            </a:r>
            <a:r>
              <a:rPr lang="en-US" sz="1600" dirty="0" err="1" smtClean="0">
                <a:solidFill>
                  <a:srgbClr val="4D4D4D"/>
                </a:solidFill>
                <a:latin typeface="Swis721 Md BT"/>
                <a:cs typeface="ＭＳ Ｐゴシック"/>
              </a:rPr>
              <a:t>Mangan</a:t>
            </a:r>
            <a:endParaRPr lang="en-US" sz="1600" dirty="0" smtClean="0">
              <a:solidFill>
                <a:srgbClr val="4D4D4D"/>
              </a:solidFill>
              <a:latin typeface="Swis721 Md BT"/>
              <a:cs typeface="ＭＳ Ｐゴシック"/>
            </a:endParaRPr>
          </a:p>
          <a:p>
            <a:r>
              <a:rPr lang="en-US" sz="1600" dirty="0" smtClean="0">
                <a:solidFill>
                  <a:srgbClr val="4D4D4D"/>
                </a:solidFill>
                <a:latin typeface="Swis721 Md BT"/>
                <a:cs typeface="ＭＳ Ｐゴシック"/>
              </a:rPr>
              <a:t>Service Learning Project Director</a:t>
            </a:r>
          </a:p>
          <a:p>
            <a:r>
              <a:rPr lang="en-US" sz="1600" dirty="0" smtClean="0">
                <a:solidFill>
                  <a:srgbClr val="4D4D4D"/>
                </a:solidFill>
                <a:latin typeface="Swis721 Md BT"/>
                <a:cs typeface="ＭＳ Ｐゴシック"/>
              </a:rPr>
              <a:t>The Center: Resources for Teaching and Learning</a:t>
            </a:r>
          </a:p>
          <a:p>
            <a:endParaRPr lang="en-US" sz="1600" dirty="0">
              <a:solidFill>
                <a:srgbClr val="4D4D4D"/>
              </a:solidFill>
              <a:latin typeface="Swis721 Md BT"/>
              <a:cs typeface="ＭＳ Ｐゴシック"/>
            </a:endParaRPr>
          </a:p>
          <a:p>
            <a:endParaRPr lang="en-US" sz="1600" dirty="0">
              <a:solidFill>
                <a:srgbClr val="4D4D4D"/>
              </a:solidFill>
              <a:latin typeface="Swis721 Md BT"/>
              <a:cs typeface="ＭＳ Ｐゴシック"/>
            </a:endParaRPr>
          </a:p>
          <a:p>
            <a:r>
              <a:rPr lang="en-US" sz="1600" dirty="0" smtClean="0">
                <a:solidFill>
                  <a:srgbClr val="4D4D4D"/>
                </a:solidFill>
                <a:latin typeface="Swis721 Md BT"/>
                <a:cs typeface="ＭＳ Ｐゴシック"/>
              </a:rPr>
              <a:t/>
            </a:r>
            <a:br>
              <a:rPr lang="en-US" sz="1600" dirty="0" smtClean="0">
                <a:solidFill>
                  <a:srgbClr val="4D4D4D"/>
                </a:solidFill>
                <a:latin typeface="Swis721 Md BT"/>
                <a:cs typeface="ＭＳ Ｐゴシック"/>
              </a:rPr>
            </a:br>
            <a:endParaRPr lang="en-US" sz="1600" dirty="0">
              <a:solidFill>
                <a:srgbClr val="4D4D4D"/>
              </a:solidFill>
              <a:latin typeface="Swis721 Md BT"/>
              <a:cs typeface="ＭＳ Ｐゴシック"/>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Swis721 Md BT"/>
        <a:ea typeface="ＭＳ Ｐゴシック"/>
        <a:cs typeface=""/>
      </a:majorFont>
      <a:minorFont>
        <a:latin typeface="Swis721 B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16605</TotalTime>
  <Words>2072</Words>
  <Application>Microsoft Office PowerPoint</Application>
  <PresentationFormat>On-screen Show (4:3)</PresentationFormat>
  <Paragraphs>277</Paragraphs>
  <Slides>38</Slides>
  <Notes>21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1" baseType="lpstr">
      <vt:lpstr>Blank Presentation</vt:lpstr>
      <vt:lpstr>Document</vt:lpstr>
      <vt:lpstr>Presentation</vt:lpstr>
      <vt:lpstr>Slide 1</vt:lpstr>
      <vt:lpstr>Slide 2</vt:lpstr>
      <vt:lpstr>About Civic Reflection</vt:lpstr>
      <vt:lpstr>About Civic Reflection</vt:lpstr>
      <vt:lpstr>CIRCLE Working Paper 33: The Impact of Participation in Service-Learning on High School Students’ Civic Engagement</vt:lpstr>
      <vt:lpstr>Chapter 8: Cooperative Learning</vt:lpstr>
      <vt:lpstr>Chapter 11: Student Directed Investigation</vt:lpstr>
      <vt:lpstr>Roots of Service Learning </vt:lpstr>
      <vt:lpstr>Slide 9</vt:lpstr>
      <vt:lpstr>Slide 10</vt:lpstr>
      <vt:lpstr>Al Raby  School for Community &amp; Environment</vt:lpstr>
      <vt:lpstr>Al Raby  School for Community &amp; Environment</vt:lpstr>
      <vt:lpstr>Al Raby  School for Community &amp; Environment</vt:lpstr>
      <vt:lpstr>Al Raby  School for Community &amp; Environment</vt:lpstr>
      <vt:lpstr>Al Raby  School for Community &amp; Environment</vt:lpstr>
      <vt:lpstr>Al Raby  School for Community &amp; Environment</vt:lpstr>
      <vt:lpstr>Slide 17</vt:lpstr>
      <vt:lpstr>Al Raby  School for Community &amp; Environment</vt:lpstr>
      <vt:lpstr>Service Learning by Mary Ellen Daneels, CHS, West Chicago, IL</vt:lpstr>
      <vt:lpstr>Service learning allows students to:</vt:lpstr>
      <vt:lpstr>Service Learning has four components</vt:lpstr>
      <vt:lpstr>Research</vt:lpstr>
      <vt:lpstr>Action</vt:lpstr>
      <vt:lpstr>Reflection</vt:lpstr>
      <vt:lpstr>Demonstration</vt:lpstr>
      <vt:lpstr>West Chicago Community High School</vt:lpstr>
      <vt:lpstr>The Spiraling Curriculum Leading to Effective Citizenship</vt:lpstr>
      <vt:lpstr>Example of Service Learning</vt:lpstr>
      <vt:lpstr>Student Activity Project</vt:lpstr>
      <vt:lpstr>Activity Project Step One</vt:lpstr>
      <vt:lpstr>Step Two</vt:lpstr>
      <vt:lpstr>Step Three</vt:lpstr>
      <vt:lpstr>PARD?</vt:lpstr>
      <vt:lpstr>Service Learning is NOT</vt:lpstr>
      <vt:lpstr>Civic Mission Coalition   “Democracy Schools”</vt:lpstr>
      <vt:lpstr>Places to start</vt:lpstr>
      <vt:lpstr>Places to start</vt:lpstr>
      <vt:lpstr>Sources</vt:lpstr>
    </vt:vector>
  </TitlesOfParts>
  <Company>Audrey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Audrey</dc:creator>
  <cp:lastModifiedBy> </cp:lastModifiedBy>
  <cp:revision>405</cp:revision>
  <cp:lastPrinted>2006-01-03T21:57:35Z</cp:lastPrinted>
  <dcterms:created xsi:type="dcterms:W3CDTF">2006-01-03T17:31:43Z</dcterms:created>
  <dcterms:modified xsi:type="dcterms:W3CDTF">2010-11-29T16:44:43Z</dcterms:modified>
</cp:coreProperties>
</file>